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9" r:id="rId2"/>
  </p:sldMasterIdLst>
  <p:notesMasterIdLst>
    <p:notesMasterId r:id="rId11"/>
  </p:notesMasterIdLst>
  <p:sldIdLst>
    <p:sldId id="260" r:id="rId3"/>
    <p:sldId id="262" r:id="rId4"/>
    <p:sldId id="263" r:id="rId5"/>
    <p:sldId id="264" r:id="rId6"/>
    <p:sldId id="257" r:id="rId7"/>
    <p:sldId id="258" r:id="rId8"/>
    <p:sldId id="259"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9"/>
  </p:normalViewPr>
  <p:slideViewPr>
    <p:cSldViewPr snapToGrid="0" snapToObjects="1">
      <p:cViewPr varScale="1">
        <p:scale>
          <a:sx n="90" d="100"/>
          <a:sy n="90" d="100"/>
        </p:scale>
        <p:origin x="1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1BAECD"/>
              </a:solidFill>
              <a:ln w="19050">
                <a:noFill/>
              </a:ln>
              <a:effectLst/>
            </c:spPr>
            <c:extLst>
              <c:ext xmlns:c16="http://schemas.microsoft.com/office/drawing/2014/chart" uri="{C3380CC4-5D6E-409C-BE32-E72D297353CC}">
                <c16:uniqueId val="{00000001-A1A3-4803-8683-03593FECAB50}"/>
              </c:ext>
            </c:extLst>
          </c:dPt>
          <c:dPt>
            <c:idx val="1"/>
            <c:bubble3D val="0"/>
            <c:spPr>
              <a:solidFill>
                <a:srgbClr val="91CA47"/>
              </a:solidFill>
              <a:ln w="19050">
                <a:noFill/>
              </a:ln>
              <a:effectLst/>
            </c:spPr>
            <c:extLst>
              <c:ext xmlns:c16="http://schemas.microsoft.com/office/drawing/2014/chart" uri="{C3380CC4-5D6E-409C-BE32-E72D297353CC}">
                <c16:uniqueId val="{00000003-A1A3-4803-8683-03593FECAB50}"/>
              </c:ext>
            </c:extLst>
          </c:dPt>
          <c:cat>
            <c:strRef>
              <c:f>Sheet1!$A$2:$A$3</c:f>
              <c:strCache>
                <c:ptCount val="2"/>
                <c:pt idx="0">
                  <c:v>Shared code</c:v>
                </c:pt>
                <c:pt idx="1">
                  <c:v>Platform specific code</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4-A1A3-4803-8683-03593FECAB5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741BE9-49DF-AA4C-9DCF-8D29552F9904}" type="datetimeFigureOut">
              <a:rPr lang="en-US" smtClean="0"/>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B39A9-483C-FD41-BE1C-1C4667958E42}" type="slidenum">
              <a:rPr lang="en-US" smtClean="0"/>
              <a:t>‹#›</a:t>
            </a:fld>
            <a:endParaRPr lang="en-US"/>
          </a:p>
        </p:txBody>
      </p:sp>
    </p:spTree>
    <p:extLst>
      <p:ext uri="{BB962C8B-B14F-4D97-AF65-F5344CB8AC3E}">
        <p14:creationId xmlns:p14="http://schemas.microsoft.com/office/powerpoint/2010/main" val="171909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4500" dirty="0">
                <a:solidFill>
                  <a:schemeClr val="dk1"/>
                </a:solidFill>
                <a:latin typeface="Helvetica Neue"/>
                <a:ea typeface="Helvetica Neue"/>
                <a:cs typeface="Helvetica Neue"/>
                <a:sym typeface="Helvetica Neue"/>
              </a:rPr>
              <a:t>SCRIPT</a:t>
            </a:r>
            <a:endParaRPr lang="en-US" sz="4500" dirty="0"/>
          </a:p>
          <a:p>
            <a:endParaRPr lang="en-US" sz="4500" dirty="0"/>
          </a:p>
          <a:p>
            <a:pPr defTabSz="931774">
              <a:lnSpc>
                <a:spcPct val="117999"/>
              </a:lnSpc>
              <a:defRPr/>
            </a:pPr>
            <a:r>
              <a:rPr lang="en-US" sz="4500" dirty="0"/>
              <a:t>When mobile devices first came out, companies had to jump in with gusto.  And they did so with what we call the </a:t>
            </a:r>
            <a:r>
              <a:rPr lang="en-US" sz="4500" dirty="0" err="1"/>
              <a:t>siloed</a:t>
            </a:r>
            <a:r>
              <a:rPr lang="en-US" sz="4500" dirty="0"/>
              <a:t> , platform-specific approach.  They hired specific teams to build apps for one platform.  Objective C for </a:t>
            </a:r>
            <a:r>
              <a:rPr lang="en-US" sz="4500" dirty="0" err="1"/>
              <a:t>iPHone</a:t>
            </a:r>
            <a:r>
              <a:rPr lang="en-US" sz="4500" dirty="0"/>
              <a:t>.  Java developers for Android.  Etc.</a:t>
            </a:r>
          </a:p>
          <a:p>
            <a:endParaRPr lang="en-US" sz="4500" dirty="0"/>
          </a:p>
          <a:p>
            <a:r>
              <a:rPr lang="en-US" sz="4500" dirty="0"/>
              <a:t>The benefit is that your app is very tailored to the platform that your users are engaging with it.  And that’s what users want.  </a:t>
            </a:r>
          </a:p>
          <a:p>
            <a:endParaRPr lang="en-US" sz="4500" dirty="0"/>
          </a:p>
          <a:p>
            <a:r>
              <a:rPr lang="en-US" sz="4500" dirty="0"/>
              <a:t>The downside is there is a lot of redundant work that occurs.  You have three teams effectively building the same product for a different audience.  It’s a very slow way to innovate and update.  For every bug you find, you have to fix it three times.  </a:t>
            </a:r>
          </a:p>
          <a:p>
            <a:endParaRPr lang="en-US" sz="4500" dirty="0"/>
          </a:p>
          <a:p>
            <a:endParaRPr lang="en-US" sz="4500" dirty="0"/>
          </a:p>
          <a:p>
            <a:r>
              <a:rPr lang="en-US" sz="4500" dirty="0"/>
              <a:t>What came from this was another approach to development: the hybrid or web approach.  This is where you’re using Web technologies and putting a mobile wrapper around it.  The benefit is that you save money.  You can use your current Web teams.  However, the performance of these applications is sub par at best.  Mark </a:t>
            </a:r>
            <a:r>
              <a:rPr lang="en-US" sz="4500" dirty="0" err="1"/>
              <a:t>Zuckerburg</a:t>
            </a:r>
            <a:r>
              <a:rPr lang="en-US" sz="4500" dirty="0"/>
              <a:t> is famous for saying that betting too heavily on HTML 5 was one of the worst business decisions Facebook made.   It’s unfortunate that a lot of organizations went this direction and this resulted in poor adoption rates and wasted investments.  </a:t>
            </a:r>
          </a:p>
          <a:p>
            <a:endParaRPr lang="en-US" sz="4500" dirty="0"/>
          </a:p>
          <a:p>
            <a:endParaRPr lang="en-US" sz="4500" dirty="0"/>
          </a:p>
          <a:p>
            <a:endParaRPr lang="en-US" dirty="0"/>
          </a:p>
        </p:txBody>
      </p:sp>
    </p:spTree>
    <p:extLst>
      <p:ext uri="{BB962C8B-B14F-4D97-AF65-F5344CB8AC3E}">
        <p14:creationId xmlns:p14="http://schemas.microsoft.com/office/powerpoint/2010/main" val="172578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Up to 70% shared code with </a:t>
            </a:r>
            <a:r>
              <a:rPr lang="en-US" dirty="0" err="1"/>
              <a:t>Xamarin.Platform</a:t>
            </a:r>
            <a:r>
              <a:rPr lang="en-US" baseline="0" dirty="0"/>
              <a:t> and up to 100% shared code with </a:t>
            </a:r>
            <a:r>
              <a:rPr lang="en-US" baseline="0" dirty="0" err="1"/>
              <a:t>Xamarin.Forms</a:t>
            </a:r>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fld id="{217E3ADE-F77E-D840-8786-3A1F7C089F7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23060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465887">
              <a:defRPr/>
            </a:pPr>
            <a:r>
              <a:rPr lang="en-US" dirty="0">
                <a:solidFill>
                  <a:schemeClr val="tx1">
                    <a:lumMod val="50000"/>
                    <a:lumOff val="50000"/>
                  </a:schemeClr>
                </a:solidFill>
                <a:ea typeface=""/>
              </a:rPr>
              <a:t>Apps are built with standard, native user interface controls for easy and familiar interactions</a:t>
            </a:r>
          </a:p>
          <a:p>
            <a:pPr defTabSz="465887">
              <a:defRPr/>
            </a:pPr>
            <a:r>
              <a:rPr lang="en-US" dirty="0">
                <a:solidFill>
                  <a:schemeClr val="tx1">
                    <a:lumMod val="50000"/>
                    <a:lumOff val="50000"/>
                  </a:schemeClr>
                </a:solidFill>
                <a:ea typeface=""/>
              </a:rPr>
              <a:t>Apps have access to the full spectrum of functionality exposed by the underlying platform and device.</a:t>
            </a:r>
          </a:p>
          <a:p>
            <a:pPr defTabSz="465887">
              <a:defRPr/>
            </a:pPr>
            <a:r>
              <a:rPr lang="en-US" dirty="0">
                <a:solidFill>
                  <a:schemeClr val="tx1">
                    <a:lumMod val="50000"/>
                    <a:lumOff val="50000"/>
                  </a:schemeClr>
                </a:solidFill>
                <a:ea typeface=""/>
              </a:rPr>
              <a:t>Apps leverage platform-specific hardware acceleration, and are compiled as native binaries, not interpreted at runtime</a:t>
            </a:r>
          </a:p>
          <a:p>
            <a:pPr defTabSz="465887">
              <a:defRPr/>
            </a:pPr>
            <a:endParaRPr lang="en-US" dirty="0">
              <a:solidFill>
                <a:schemeClr val="tx1">
                  <a:lumMod val="50000"/>
                  <a:lumOff val="50000"/>
                </a:schemeClr>
              </a:solidFill>
              <a:ea typeface=""/>
            </a:endParaRPr>
          </a:p>
          <a:p>
            <a:pPr defTabSz="465887">
              <a:defRPr/>
            </a:pPr>
            <a:endParaRPr lang="en-US" dirty="0">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ABBD7D81-D864-B349-9FB4-613ED1F9D755}"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4919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Mobile is transformative because mobile apps are context-aware – and context-aware apps require full access to native device capabilities</a:t>
            </a:r>
          </a:p>
          <a:p>
            <a:pPr marL="0" indent="0">
              <a:buFont typeface="Arial" panose="020B0604020202020204" pitchFamily="34" charset="0"/>
              <a:buNone/>
            </a:pPr>
            <a:r>
              <a:rPr lang="en-US" dirty="0"/>
              <a:t>Mobile users - consumers and employees alike - are more likely to abandon apps that show poor performance or non-standard UI, navigation and controls because it slows them down and forces them to re-learn things they already know</a:t>
            </a:r>
          </a:p>
          <a:p>
            <a:pPr marL="0" indent="0">
              <a:buFont typeface="Arial" panose="020B0604020202020204" pitchFamily="34" charset="0"/>
              <a:buNone/>
            </a:pPr>
            <a:r>
              <a:rPr lang="en-US" dirty="0"/>
              <a:t>Xamarin takes .NET to the next level and extends it to iOS and Android</a:t>
            </a:r>
          </a:p>
          <a:p>
            <a:pPr marL="0" indent="0">
              <a:buFont typeface="Arial" panose="020B0604020202020204" pitchFamily="34" charset="0"/>
              <a:buNone/>
            </a:pPr>
            <a:r>
              <a:rPr lang="en-US" dirty="0"/>
              <a:t>Xamarin apps are 100% C# and 100% of Android + iOS platform APIs are exposed</a:t>
            </a:r>
          </a:p>
          <a:p>
            <a:pPr marL="0" indent="0">
              <a:buFont typeface="Arial" panose="020B0604020202020204" pitchFamily="34" charset="0"/>
              <a:buNone/>
            </a:pPr>
            <a:r>
              <a:rPr lang="en-US" dirty="0"/>
              <a:t>With Xamarin, everything you can do with Objective-C or Java, you can do with .NET</a:t>
            </a:r>
          </a:p>
          <a:p>
            <a:pPr marL="0" indent="0">
              <a:buFont typeface="Arial" panose="020B0604020202020204" pitchFamily="34" charset="0"/>
              <a:buNone/>
            </a:pPr>
            <a:r>
              <a:rPr lang="en-US" dirty="0"/>
              <a:t>Xamarin apps are 100% native apps, indistinguishable from platform-native apps created with Android Studio, Eclipse or </a:t>
            </a:r>
            <a:r>
              <a:rPr lang="en-US" dirty="0" err="1"/>
              <a:t>Xcode</a:t>
            </a:r>
            <a:endParaRPr lang="en-US" dirty="0"/>
          </a:p>
          <a:p>
            <a:pPr marL="0" indent="0">
              <a:buFont typeface="Arial" panose="020B0604020202020204" pitchFamily="34" charset="0"/>
              <a:buNone/>
            </a:pPr>
            <a:r>
              <a:rPr lang="en-US" dirty="0"/>
              <a:t>Xamarin also includes powerful iOS and Android UI designers that enable you to create beautiful user experiences for Windows, iOS and Android in a visual designer with drag-and-drop simplicity</a:t>
            </a:r>
          </a:p>
          <a:p>
            <a:pPr marL="0" indent="0">
              <a:buFont typeface="Arial" panose="020B0604020202020204" pitchFamily="34" charset="0"/>
              <a:buNone/>
            </a:pPr>
            <a:r>
              <a:rPr lang="en-US" dirty="0"/>
              <a:t>Xamarin enables developers to use the same languages, libraries, and tools for all major mobile platforms, unlocking the extraordinary productivity of .NET for any iOS and Android while using existing skills and enabling effortless sharing of code among platforms</a:t>
            </a:r>
          </a:p>
          <a:p>
            <a:pPr marL="0" indent="0">
              <a:buFont typeface="Arial" panose="020B0604020202020204" pitchFamily="34" charset="0"/>
              <a:buNone/>
            </a:pPr>
            <a:r>
              <a:rPr lang="en-US" dirty="0"/>
              <a:t>With Xamarin, you can build native apps once and run them everywhere – giving developers the most productive and powerful platform for creating native cross-platform applications</a:t>
            </a:r>
          </a:p>
          <a:p>
            <a:pPr marL="0" indent="0">
              <a:buFont typeface="Arial" panose="020B0604020202020204" pitchFamily="34" charset="0"/>
              <a:buNone/>
            </a:pPr>
            <a:r>
              <a:rPr lang="en-US" dirty="0"/>
              <a:t>The cross-platform native approach combines the benefits of both worlds - you get the native user experience for each individual platform, and you also eliminate rework and increase organizational innovation and responsiveness by delivering more apps faster</a:t>
            </a:r>
          </a:p>
        </p:txBody>
      </p:sp>
      <p:sp>
        <p:nvSpPr>
          <p:cNvPr id="4" name="Slide Number Placeholder 3"/>
          <p:cNvSpPr>
            <a:spLocks noGrp="1"/>
          </p:cNvSpPr>
          <p:nvPr>
            <p:ph type="sldNum" sz="quarter" idx="10"/>
          </p:nvPr>
        </p:nvSpPr>
        <p:spPr/>
        <p:txBody>
          <a:bodyPr/>
          <a:lstStyle/>
          <a:p>
            <a:pPr>
              <a:defRPr/>
            </a:pPr>
            <a:fld id="{7BD8FC18-07C8-4136-85B7-20C643E472BC}"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21154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project starts with an idea - and a plan how to turn this idea into reality – a new product or app feature.</a:t>
            </a:r>
          </a:p>
          <a:p>
            <a:pPr marL="171450" indent="-171450">
              <a:buFont typeface="Arial" panose="020B0604020202020204" pitchFamily="34" charset="0"/>
              <a:buChar char="•"/>
            </a:pPr>
            <a:r>
              <a:rPr lang="en-US" dirty="0"/>
              <a:t>Developers track and manage work in a dynamic backlog that is constantly updated.</a:t>
            </a:r>
          </a:p>
          <a:p>
            <a:pPr marL="171450" indent="-171450">
              <a:buFont typeface="Arial" panose="020B0604020202020204" pitchFamily="34" charset="0"/>
              <a:buChar char="•"/>
            </a:pPr>
            <a:r>
              <a:rPr lang="en-US" dirty="0"/>
              <a:t>Once an iteration starts, developers turn great ideas into features.</a:t>
            </a:r>
          </a:p>
          <a:p>
            <a:pPr marL="171450" indent="-171450">
              <a:buFont typeface="Arial" panose="020B0604020202020204" pitchFamily="34" charset="0"/>
              <a:buChar char="•"/>
            </a:pPr>
            <a:r>
              <a:rPr lang="en-US" dirty="0"/>
              <a:t>For this, they need shared services – for example source control - that enable them to collaborate as a team, write and test code and build functionality.</a:t>
            </a:r>
          </a:p>
          <a:p>
            <a:pPr marL="171450" indent="-171450">
              <a:buFont typeface="Arial" panose="020B0604020202020204" pitchFamily="34" charset="0"/>
              <a:buChar char="•"/>
            </a:pPr>
            <a:r>
              <a:rPr lang="en-US" dirty="0"/>
              <a:t>Whenever a developer checks in new code to the source control repository, a build is automatically triggered and after each successful build, automated integration and build verification tests run.</a:t>
            </a:r>
          </a:p>
          <a:p>
            <a:pPr marL="171450" indent="-171450">
              <a:buFont typeface="Arial" panose="020B0604020202020204" pitchFamily="34" charset="0"/>
              <a:buChar char="•"/>
            </a:pPr>
            <a:r>
              <a:rPr lang="en-US" dirty="0"/>
              <a:t>After the build has been successfully verified, it is automatically deployed to Xamarin Test Cloud and app testing commences – manual or automated UI testing on different devices, form factors and platforms.</a:t>
            </a:r>
          </a:p>
          <a:p>
            <a:pPr marL="171450" indent="-171450">
              <a:buFont typeface="Arial" panose="020B0604020202020204" pitchFamily="34" charset="0"/>
              <a:buChar char="•"/>
            </a:pPr>
            <a:r>
              <a:rPr lang="en-US" dirty="0"/>
              <a:t>The next step involves user beta testing – selected users and groups get access to the app, install and use it on their devices and provide valuable feedback that the development team actions.</a:t>
            </a:r>
          </a:p>
          <a:p>
            <a:pPr marL="171450" indent="-171450">
              <a:buFont typeface="Arial" panose="020B0604020202020204" pitchFamily="34" charset="0"/>
              <a:buChar char="•"/>
            </a:pPr>
            <a:r>
              <a:rPr lang="en-US" dirty="0"/>
              <a:t>Once a predefined quality bar has been reached, the app is deployed to the respective app stores and users and customer can install and use this app or update to the newest version.</a:t>
            </a:r>
          </a:p>
          <a:p>
            <a:pPr marL="171450" indent="-171450">
              <a:buFont typeface="Arial" panose="020B0604020202020204" pitchFamily="34" charset="0"/>
              <a:buChar char="•"/>
            </a:pPr>
            <a:r>
              <a:rPr lang="en-US" dirty="0"/>
              <a:t>Once installed, app telemetry data and performance and usage </a:t>
            </a:r>
            <a:r>
              <a:rPr lang="en-US" dirty="0" err="1"/>
              <a:t>merics</a:t>
            </a:r>
            <a:r>
              <a:rPr lang="en-US" dirty="0"/>
              <a:t> are monitored so that the development team can learn from real user interactions and evolve and improve the app in the next iteration – bugs and issues flow directly into the project backlog where they can be triaged and actioned appropriately.</a:t>
            </a:r>
          </a:p>
          <a:p>
            <a:pPr marL="171450" indent="-171450">
              <a:buFont typeface="Arial" panose="020B0604020202020204" pitchFamily="34" charset="0"/>
              <a:buChar char="•"/>
            </a:pPr>
            <a:r>
              <a:rPr lang="en-US" dirty="0"/>
              <a:t>Crash analytics helps developers identify app issues or bugs and enable fast root cause analysis and push out a fix or app update quickly.</a:t>
            </a:r>
          </a:p>
        </p:txBody>
      </p:sp>
      <p:sp>
        <p:nvSpPr>
          <p:cNvPr id="4" name="Slide Number Placeholder 3"/>
          <p:cNvSpPr>
            <a:spLocks noGrp="1"/>
          </p:cNvSpPr>
          <p:nvPr>
            <p:ph type="sldNum" sz="quarter" idx="10"/>
          </p:nvPr>
        </p:nvSpPr>
        <p:spPr/>
        <p:txBody>
          <a:bodyPr/>
          <a:lstStyle/>
          <a:p>
            <a:pPr>
              <a:defRPr/>
            </a:pPr>
            <a:fld id="{7BD8FC18-07C8-4136-85B7-20C643E472BC}"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97252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using Microsoft’s mobile DevOps solution, customers will have the CONFIDENCE that they’re shipping apps that function how they INTENDED, and that users will LOVE.</a:t>
            </a:r>
          </a:p>
          <a:p>
            <a:pPr marL="171450" indent="-171450">
              <a:buFont typeface="Arial" panose="020B0604020202020204" pitchFamily="34" charset="0"/>
              <a:buChar char="•"/>
            </a:pPr>
            <a:r>
              <a:rPr lang="en-US" dirty="0"/>
              <a:t>They can ship faster, and continuously update their</a:t>
            </a:r>
            <a:r>
              <a:rPr lang="en-US" baseline="0" dirty="0"/>
              <a:t> apps to ensure that the best version of there is always out there</a:t>
            </a:r>
            <a:endParaRPr lang="en-US" dirty="0"/>
          </a:p>
          <a:p>
            <a:pPr marL="171450" indent="-171450">
              <a:buFont typeface="Arial" panose="020B0604020202020204" pitchFamily="34" charset="0"/>
              <a:buChar char="•"/>
            </a:pPr>
            <a:r>
              <a:rPr lang="en-US" dirty="0"/>
              <a:t>They can be sure that each feature will work because they are continuously testing and monitoring.</a:t>
            </a:r>
          </a:p>
          <a:p>
            <a:pPr marL="171450" indent="-171450">
              <a:buFont typeface="Arial" panose="020B0604020202020204" pitchFamily="34" charset="0"/>
              <a:buChar char="•"/>
            </a:pPr>
            <a:r>
              <a:rPr lang="en-US" dirty="0"/>
              <a:t>They can be sure that their app will work for all devices in their user base with cross-platform support, and they can be sure that developers are comfortable with what they’re shipping. </a:t>
            </a:r>
          </a:p>
          <a:p>
            <a:pPr marL="171450" indent="-171450">
              <a:buFont typeface="Arial" panose="020B0604020202020204" pitchFamily="34" charset="0"/>
              <a:buChar char="•"/>
            </a:pPr>
            <a:r>
              <a:rPr lang="en-US" dirty="0"/>
              <a:t>With mobile DevOps, teams get more time to focus on what’s most important to keeping users engaged – more innovation, more new features.</a:t>
            </a:r>
          </a:p>
        </p:txBody>
      </p:sp>
      <p:sp>
        <p:nvSpPr>
          <p:cNvPr id="4" name="Slide Number Placeholder 3"/>
          <p:cNvSpPr>
            <a:spLocks noGrp="1"/>
          </p:cNvSpPr>
          <p:nvPr>
            <p:ph type="sldNum" sz="quarter" idx="10"/>
          </p:nvPr>
        </p:nvSpPr>
        <p:spPr/>
        <p:txBody>
          <a:bodyPr/>
          <a:lstStyle/>
          <a:p>
            <a:pPr>
              <a:defRPr/>
            </a:pPr>
            <a:fld id="{7BD8FC18-07C8-4136-85B7-20C643E472BC}"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153468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Pr>
        <a:solidFill>
          <a:srgbClr val="52525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59102" y="470067"/>
            <a:ext cx="1421412" cy="309218"/>
            <a:chOff x="468308" y="479425"/>
            <a:chExt cx="1449914" cy="315374"/>
          </a:xfrm>
        </p:grpSpPr>
        <p:pic>
          <p:nvPicPr>
            <p:cNvPr id="8" name="Picture 7"/>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48" name="Group 147"/>
          <p:cNvGrpSpPr/>
          <p:nvPr userDrawn="1"/>
        </p:nvGrpSpPr>
        <p:grpSpPr>
          <a:xfrm>
            <a:off x="5666830" y="1908101"/>
            <a:ext cx="6035230" cy="3725313"/>
            <a:chOff x="5780461" y="1946086"/>
            <a:chExt cx="6156249" cy="3799474"/>
          </a:xfrm>
        </p:grpSpPr>
        <p:grpSp>
          <p:nvGrpSpPr>
            <p:cNvPr id="109" name="Group 108"/>
            <p:cNvGrpSpPr/>
            <p:nvPr userDrawn="1"/>
          </p:nvGrpSpPr>
          <p:grpSpPr>
            <a:xfrm>
              <a:off x="7136675" y="1954040"/>
              <a:ext cx="4800035" cy="2372215"/>
              <a:chOff x="7132627" y="479425"/>
              <a:chExt cx="4359825" cy="2154661"/>
            </a:xfrm>
          </p:grpSpPr>
          <p:sp>
            <p:nvSpPr>
              <p:cNvPr id="138" name="Oval 137"/>
              <p:cNvSpPr/>
              <p:nvPr userDrawn="1"/>
            </p:nvSpPr>
            <p:spPr bwMode="auto">
              <a:xfrm>
                <a:off x="7552981" y="1214978"/>
                <a:ext cx="1419108" cy="1419108"/>
              </a:xfrm>
              <a:prstGeom prst="ellipse">
                <a:avLst/>
              </a:prstGeom>
              <a:solidFill>
                <a:schemeClr val="accent4">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userDrawn="1"/>
            </p:nvSpPr>
            <p:spPr bwMode="auto">
              <a:xfrm>
                <a:off x="8362986" y="479425"/>
                <a:ext cx="2144000" cy="2144000"/>
              </a:xfrm>
              <a:prstGeom prst="ellipse">
                <a:avLst/>
              </a:prstGeom>
              <a:solidFill>
                <a:schemeClr val="accent4">
                  <a:lumMod val="75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userDrawn="1"/>
            </p:nvSpPr>
            <p:spPr bwMode="auto">
              <a:xfrm>
                <a:off x="9392444" y="903407"/>
                <a:ext cx="1672552" cy="1672551"/>
              </a:xfrm>
              <a:prstGeom prst="ellipse">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4">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0" name="Group 4"/>
            <p:cNvGrpSpPr>
              <a:grpSpLocks noChangeAspect="1"/>
            </p:cNvGrpSpPr>
            <p:nvPr userDrawn="1"/>
          </p:nvGrpSpPr>
          <p:grpSpPr bwMode="auto">
            <a:xfrm>
              <a:off x="7132033" y="1946086"/>
              <a:ext cx="4804677" cy="2376385"/>
              <a:chOff x="2624" y="1565"/>
              <a:chExt cx="2588" cy="1280"/>
            </a:xfrm>
            <a:solidFill>
              <a:schemeClr val="accent4">
                <a:lumMod val="40000"/>
                <a:lumOff val="60000"/>
                <a:alpha val="7000"/>
              </a:schemeClr>
            </a:solidFill>
          </p:grpSpPr>
          <p:sp>
            <p:nvSpPr>
              <p:cNvPr id="111"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2"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3"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4"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5"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6"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7"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8"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9"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0"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1"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2"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3"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4"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5"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6"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7"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8"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9"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0"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1"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2"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3"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4"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5"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6"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7"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nvGrpSpPr>
            <p:cNvPr id="84" name="Group 83"/>
            <p:cNvGrpSpPr/>
            <p:nvPr userDrawn="1"/>
          </p:nvGrpSpPr>
          <p:grpSpPr>
            <a:xfrm flipH="1">
              <a:off x="5788889" y="3480454"/>
              <a:ext cx="3694449" cy="1825825"/>
              <a:chOff x="1809992" y="-579711"/>
              <a:chExt cx="3518773" cy="1739005"/>
            </a:xfrm>
          </p:grpSpPr>
          <p:sp>
            <p:nvSpPr>
              <p:cNvPr id="75" name="Oval 74"/>
              <p:cNvSpPr/>
              <p:nvPr userDrawn="1"/>
            </p:nvSpPr>
            <p:spPr bwMode="auto">
              <a:xfrm>
                <a:off x="2149256" y="13946"/>
                <a:ext cx="1145348" cy="1145348"/>
              </a:xfrm>
              <a:prstGeom prst="ellipse">
                <a:avLst/>
              </a:prstGeom>
              <a:solidFill>
                <a:srgbClr val="5C2D9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userDrawn="1"/>
            </p:nvSpPr>
            <p:spPr bwMode="auto">
              <a:xfrm>
                <a:off x="2803003" y="-579711"/>
                <a:ext cx="1730402" cy="1730401"/>
              </a:xfrm>
              <a:prstGeom prst="ellipse">
                <a:avLst/>
              </a:prstGeom>
              <a:solidFill>
                <a:srgbClr val="41206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p:cNvSpPr/>
              <p:nvPr userDrawn="1"/>
            </p:nvSpPr>
            <p:spPr bwMode="auto">
              <a:xfrm>
                <a:off x="3633869" y="-237519"/>
                <a:ext cx="1349901" cy="1349899"/>
              </a:xfrm>
              <a:prstGeom prst="ellipse">
                <a:avLst/>
              </a:prstGeom>
              <a:solidFill>
                <a:srgbClr val="9F70D2">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p:nvPr userDrawn="1"/>
            </p:nvSpPr>
            <p:spPr bwMode="auto">
              <a:xfrm>
                <a:off x="1809992" y="313400"/>
                <a:ext cx="3518773" cy="845894"/>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rgbClr val="41206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4"/>
            <p:cNvGrpSpPr>
              <a:grpSpLocks noChangeAspect="1"/>
            </p:cNvGrpSpPr>
            <p:nvPr userDrawn="1"/>
          </p:nvGrpSpPr>
          <p:grpSpPr bwMode="auto">
            <a:xfrm>
              <a:off x="5780461" y="3477424"/>
              <a:ext cx="3713533" cy="1833432"/>
              <a:chOff x="6082" y="-1248"/>
              <a:chExt cx="2228" cy="1100"/>
            </a:xfrm>
            <a:solidFill>
              <a:srgbClr val="5C2D91">
                <a:alpha val="22000"/>
              </a:srgbClr>
            </a:solidFill>
          </p:grpSpPr>
          <p:sp>
            <p:nvSpPr>
              <p:cNvPr id="88" name="Freeform 5"/>
              <p:cNvSpPr>
                <a:spLocks/>
              </p:cNvSpPr>
              <p:nvPr userDrawn="1"/>
            </p:nvSpPr>
            <p:spPr bwMode="auto">
              <a:xfrm>
                <a:off x="7253" y="-592"/>
                <a:ext cx="50" cy="126"/>
              </a:xfrm>
              <a:custGeom>
                <a:avLst/>
                <a:gdLst>
                  <a:gd name="T0" fmla="*/ 13 w 25"/>
                  <a:gd name="T1" fmla="*/ 0 h 63"/>
                  <a:gd name="T2" fmla="*/ 0 w 25"/>
                  <a:gd name="T3" fmla="*/ 32 h 63"/>
                  <a:gd name="T4" fmla="*/ 13 w 25"/>
                  <a:gd name="T5" fmla="*/ 63 h 63"/>
                  <a:gd name="T6" fmla="*/ 25 w 25"/>
                  <a:gd name="T7" fmla="*/ 31 h 63"/>
                  <a:gd name="T8" fmla="*/ 13 w 25"/>
                  <a:gd name="T9" fmla="*/ 0 h 63"/>
                </a:gdLst>
                <a:ahLst/>
                <a:cxnLst>
                  <a:cxn ang="0">
                    <a:pos x="T0" y="T1"/>
                  </a:cxn>
                  <a:cxn ang="0">
                    <a:pos x="T2" y="T3"/>
                  </a:cxn>
                  <a:cxn ang="0">
                    <a:pos x="T4" y="T5"/>
                  </a:cxn>
                  <a:cxn ang="0">
                    <a:pos x="T6" y="T7"/>
                  </a:cxn>
                  <a:cxn ang="0">
                    <a:pos x="T8" y="T9"/>
                  </a:cxn>
                </a:cxnLst>
                <a:rect l="0" t="0" r="r" b="b"/>
                <a:pathLst>
                  <a:path w="25" h="63">
                    <a:moveTo>
                      <a:pt x="13" y="0"/>
                    </a:moveTo>
                    <a:cubicBezTo>
                      <a:pt x="4" y="0"/>
                      <a:pt x="0" y="11"/>
                      <a:pt x="0" y="32"/>
                    </a:cubicBezTo>
                    <a:cubicBezTo>
                      <a:pt x="0" y="53"/>
                      <a:pt x="4" y="63"/>
                      <a:pt x="13" y="63"/>
                    </a:cubicBezTo>
                    <a:cubicBezTo>
                      <a:pt x="21" y="63"/>
                      <a:pt x="25" y="52"/>
                      <a:pt x="25" y="31"/>
                    </a:cubicBezTo>
                    <a:cubicBezTo>
                      <a:pt x="25" y="11"/>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9" name="Freeform 6"/>
              <p:cNvSpPr>
                <a:spLocks/>
              </p:cNvSpPr>
              <p:nvPr userDrawn="1"/>
            </p:nvSpPr>
            <p:spPr bwMode="auto">
              <a:xfrm>
                <a:off x="7697" y="-283"/>
                <a:ext cx="50" cy="125"/>
              </a:xfrm>
              <a:custGeom>
                <a:avLst/>
                <a:gdLst>
                  <a:gd name="T0" fmla="*/ 13 w 25"/>
                  <a:gd name="T1" fmla="*/ 0 h 62"/>
                  <a:gd name="T2" fmla="*/ 0 w 25"/>
                  <a:gd name="T3" fmla="*/ 32 h 62"/>
                  <a:gd name="T4" fmla="*/ 12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4" y="0"/>
                      <a:pt x="0" y="10"/>
                      <a:pt x="0" y="32"/>
                    </a:cubicBezTo>
                    <a:cubicBezTo>
                      <a:pt x="0" y="52"/>
                      <a:pt x="4" y="62"/>
                      <a:pt x="12"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0" name="Freeform 7"/>
              <p:cNvSpPr>
                <a:spLocks/>
              </p:cNvSpPr>
              <p:nvPr userDrawn="1"/>
            </p:nvSpPr>
            <p:spPr bwMode="auto">
              <a:xfrm>
                <a:off x="8141" y="-283"/>
                <a:ext cx="50" cy="113"/>
              </a:xfrm>
              <a:custGeom>
                <a:avLst/>
                <a:gdLst>
                  <a:gd name="T0" fmla="*/ 13 w 25"/>
                  <a:gd name="T1" fmla="*/ 0 h 56"/>
                  <a:gd name="T2" fmla="*/ 0 w 25"/>
                  <a:gd name="T3" fmla="*/ 32 h 56"/>
                  <a:gd name="T4" fmla="*/ 3 w 25"/>
                  <a:gd name="T5" fmla="*/ 56 h 56"/>
                  <a:gd name="T6" fmla="*/ 24 w 25"/>
                  <a:gd name="T7" fmla="*/ 45 h 56"/>
                  <a:gd name="T8" fmla="*/ 25 w 25"/>
                  <a:gd name="T9" fmla="*/ 31 h 56"/>
                  <a:gd name="T10" fmla="*/ 13 w 25"/>
                  <a:gd name="T11" fmla="*/ 0 h 56"/>
                </a:gdLst>
                <a:ahLst/>
                <a:cxnLst>
                  <a:cxn ang="0">
                    <a:pos x="T0" y="T1"/>
                  </a:cxn>
                  <a:cxn ang="0">
                    <a:pos x="T2" y="T3"/>
                  </a:cxn>
                  <a:cxn ang="0">
                    <a:pos x="T4" y="T5"/>
                  </a:cxn>
                  <a:cxn ang="0">
                    <a:pos x="T6" y="T7"/>
                  </a:cxn>
                  <a:cxn ang="0">
                    <a:pos x="T8" y="T9"/>
                  </a:cxn>
                  <a:cxn ang="0">
                    <a:pos x="T10" y="T11"/>
                  </a:cxn>
                </a:cxnLst>
                <a:rect l="0" t="0" r="r" b="b"/>
                <a:pathLst>
                  <a:path w="25" h="56">
                    <a:moveTo>
                      <a:pt x="13" y="0"/>
                    </a:moveTo>
                    <a:cubicBezTo>
                      <a:pt x="4" y="0"/>
                      <a:pt x="0" y="10"/>
                      <a:pt x="0" y="32"/>
                    </a:cubicBezTo>
                    <a:cubicBezTo>
                      <a:pt x="0" y="43"/>
                      <a:pt x="1" y="51"/>
                      <a:pt x="3" y="56"/>
                    </a:cubicBezTo>
                    <a:cubicBezTo>
                      <a:pt x="11" y="53"/>
                      <a:pt x="17" y="49"/>
                      <a:pt x="24" y="45"/>
                    </a:cubicBezTo>
                    <a:cubicBezTo>
                      <a:pt x="24" y="41"/>
                      <a:pt x="25" y="36"/>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1" name="Freeform 8"/>
              <p:cNvSpPr>
                <a:spLocks/>
              </p:cNvSpPr>
              <p:nvPr userDrawn="1"/>
            </p:nvSpPr>
            <p:spPr bwMode="auto">
              <a:xfrm>
                <a:off x="7105" y="-283"/>
                <a:ext cx="50" cy="125"/>
              </a:xfrm>
              <a:custGeom>
                <a:avLst/>
                <a:gdLst>
                  <a:gd name="T0" fmla="*/ 13 w 25"/>
                  <a:gd name="T1" fmla="*/ 0 h 62"/>
                  <a:gd name="T2" fmla="*/ 0 w 25"/>
                  <a:gd name="T3" fmla="*/ 32 h 62"/>
                  <a:gd name="T4" fmla="*/ 13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5" y="0"/>
                      <a:pt x="0" y="10"/>
                      <a:pt x="0" y="32"/>
                    </a:cubicBezTo>
                    <a:cubicBezTo>
                      <a:pt x="0" y="52"/>
                      <a:pt x="5" y="62"/>
                      <a:pt x="13"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2" name="Freeform 9"/>
              <p:cNvSpPr>
                <a:spLocks/>
              </p:cNvSpPr>
              <p:nvPr userDrawn="1"/>
            </p:nvSpPr>
            <p:spPr bwMode="auto">
              <a:xfrm>
                <a:off x="7105" y="-592"/>
                <a:ext cx="50" cy="126"/>
              </a:xfrm>
              <a:custGeom>
                <a:avLst/>
                <a:gdLst>
                  <a:gd name="T0" fmla="*/ 13 w 25"/>
                  <a:gd name="T1" fmla="*/ 0 h 63"/>
                  <a:gd name="T2" fmla="*/ 0 w 25"/>
                  <a:gd name="T3" fmla="*/ 32 h 63"/>
                  <a:gd name="T4" fmla="*/ 13 w 25"/>
                  <a:gd name="T5" fmla="*/ 63 h 63"/>
                  <a:gd name="T6" fmla="*/ 25 w 25"/>
                  <a:gd name="T7" fmla="*/ 31 h 63"/>
                  <a:gd name="T8" fmla="*/ 13 w 25"/>
                  <a:gd name="T9" fmla="*/ 0 h 63"/>
                </a:gdLst>
                <a:ahLst/>
                <a:cxnLst>
                  <a:cxn ang="0">
                    <a:pos x="T0" y="T1"/>
                  </a:cxn>
                  <a:cxn ang="0">
                    <a:pos x="T2" y="T3"/>
                  </a:cxn>
                  <a:cxn ang="0">
                    <a:pos x="T4" y="T5"/>
                  </a:cxn>
                  <a:cxn ang="0">
                    <a:pos x="T6" y="T7"/>
                  </a:cxn>
                  <a:cxn ang="0">
                    <a:pos x="T8" y="T9"/>
                  </a:cxn>
                </a:cxnLst>
                <a:rect l="0" t="0" r="r" b="b"/>
                <a:pathLst>
                  <a:path w="25" h="63">
                    <a:moveTo>
                      <a:pt x="13" y="0"/>
                    </a:moveTo>
                    <a:cubicBezTo>
                      <a:pt x="5" y="0"/>
                      <a:pt x="0" y="11"/>
                      <a:pt x="0" y="32"/>
                    </a:cubicBezTo>
                    <a:cubicBezTo>
                      <a:pt x="0" y="53"/>
                      <a:pt x="5" y="63"/>
                      <a:pt x="13" y="63"/>
                    </a:cubicBezTo>
                    <a:cubicBezTo>
                      <a:pt x="21" y="63"/>
                      <a:pt x="25" y="52"/>
                      <a:pt x="25" y="31"/>
                    </a:cubicBezTo>
                    <a:cubicBezTo>
                      <a:pt x="25" y="11"/>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3" name="Freeform 10"/>
              <p:cNvSpPr>
                <a:spLocks/>
              </p:cNvSpPr>
              <p:nvPr userDrawn="1"/>
            </p:nvSpPr>
            <p:spPr bwMode="auto">
              <a:xfrm>
                <a:off x="6663" y="-592"/>
                <a:ext cx="48" cy="126"/>
              </a:xfrm>
              <a:custGeom>
                <a:avLst/>
                <a:gdLst>
                  <a:gd name="T0" fmla="*/ 12 w 24"/>
                  <a:gd name="T1" fmla="*/ 0 h 63"/>
                  <a:gd name="T2" fmla="*/ 0 w 24"/>
                  <a:gd name="T3" fmla="*/ 32 h 63"/>
                  <a:gd name="T4" fmla="*/ 12 w 24"/>
                  <a:gd name="T5" fmla="*/ 63 h 63"/>
                  <a:gd name="T6" fmla="*/ 24 w 24"/>
                  <a:gd name="T7" fmla="*/ 31 h 63"/>
                  <a:gd name="T8" fmla="*/ 12 w 24"/>
                  <a:gd name="T9" fmla="*/ 0 h 63"/>
                </a:gdLst>
                <a:ahLst/>
                <a:cxnLst>
                  <a:cxn ang="0">
                    <a:pos x="T0" y="T1"/>
                  </a:cxn>
                  <a:cxn ang="0">
                    <a:pos x="T2" y="T3"/>
                  </a:cxn>
                  <a:cxn ang="0">
                    <a:pos x="T4" y="T5"/>
                  </a:cxn>
                  <a:cxn ang="0">
                    <a:pos x="T6" y="T7"/>
                  </a:cxn>
                  <a:cxn ang="0">
                    <a:pos x="T8" y="T9"/>
                  </a:cxn>
                </a:cxnLst>
                <a:rect l="0" t="0" r="r" b="b"/>
                <a:pathLst>
                  <a:path w="24" h="63">
                    <a:moveTo>
                      <a:pt x="12" y="0"/>
                    </a:moveTo>
                    <a:cubicBezTo>
                      <a:pt x="4" y="0"/>
                      <a:pt x="0" y="11"/>
                      <a:pt x="0" y="32"/>
                    </a:cubicBezTo>
                    <a:cubicBezTo>
                      <a:pt x="0" y="53"/>
                      <a:pt x="4" y="63"/>
                      <a:pt x="12" y="63"/>
                    </a:cubicBezTo>
                    <a:cubicBezTo>
                      <a:pt x="20" y="63"/>
                      <a:pt x="24" y="52"/>
                      <a:pt x="24" y="31"/>
                    </a:cubicBezTo>
                    <a:cubicBezTo>
                      <a:pt x="24" y="11"/>
                      <a:pt x="20"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4" name="Freeform 11"/>
              <p:cNvSpPr>
                <a:spLocks/>
              </p:cNvSpPr>
              <p:nvPr userDrawn="1"/>
            </p:nvSpPr>
            <p:spPr bwMode="auto">
              <a:xfrm>
                <a:off x="6663" y="-900"/>
                <a:ext cx="48" cy="125"/>
              </a:xfrm>
              <a:custGeom>
                <a:avLst/>
                <a:gdLst>
                  <a:gd name="T0" fmla="*/ 12 w 24"/>
                  <a:gd name="T1" fmla="*/ 0 h 62"/>
                  <a:gd name="T2" fmla="*/ 0 w 24"/>
                  <a:gd name="T3" fmla="*/ 32 h 62"/>
                  <a:gd name="T4" fmla="*/ 12 w 24"/>
                  <a:gd name="T5" fmla="*/ 62 h 62"/>
                  <a:gd name="T6" fmla="*/ 24 w 24"/>
                  <a:gd name="T7" fmla="*/ 31 h 62"/>
                  <a:gd name="T8" fmla="*/ 12 w 24"/>
                  <a:gd name="T9" fmla="*/ 0 h 62"/>
                </a:gdLst>
                <a:ahLst/>
                <a:cxnLst>
                  <a:cxn ang="0">
                    <a:pos x="T0" y="T1"/>
                  </a:cxn>
                  <a:cxn ang="0">
                    <a:pos x="T2" y="T3"/>
                  </a:cxn>
                  <a:cxn ang="0">
                    <a:pos x="T4" y="T5"/>
                  </a:cxn>
                  <a:cxn ang="0">
                    <a:pos x="T6" y="T7"/>
                  </a:cxn>
                  <a:cxn ang="0">
                    <a:pos x="T8" y="T9"/>
                  </a:cxn>
                </a:cxnLst>
                <a:rect l="0" t="0" r="r" b="b"/>
                <a:pathLst>
                  <a:path w="24" h="62">
                    <a:moveTo>
                      <a:pt x="12" y="0"/>
                    </a:moveTo>
                    <a:cubicBezTo>
                      <a:pt x="4" y="0"/>
                      <a:pt x="0" y="10"/>
                      <a:pt x="0" y="32"/>
                    </a:cubicBezTo>
                    <a:cubicBezTo>
                      <a:pt x="0" y="52"/>
                      <a:pt x="4" y="62"/>
                      <a:pt x="12" y="62"/>
                    </a:cubicBezTo>
                    <a:cubicBezTo>
                      <a:pt x="20" y="62"/>
                      <a:pt x="24" y="52"/>
                      <a:pt x="24" y="31"/>
                    </a:cubicBezTo>
                    <a:cubicBezTo>
                      <a:pt x="24" y="10"/>
                      <a:pt x="20"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5" name="Freeform 12"/>
              <p:cNvSpPr>
                <a:spLocks/>
              </p:cNvSpPr>
              <p:nvPr userDrawn="1"/>
            </p:nvSpPr>
            <p:spPr bwMode="auto">
              <a:xfrm>
                <a:off x="6514" y="-592"/>
                <a:ext cx="50" cy="126"/>
              </a:xfrm>
              <a:custGeom>
                <a:avLst/>
                <a:gdLst>
                  <a:gd name="T0" fmla="*/ 13 w 25"/>
                  <a:gd name="T1" fmla="*/ 0 h 63"/>
                  <a:gd name="T2" fmla="*/ 0 w 25"/>
                  <a:gd name="T3" fmla="*/ 32 h 63"/>
                  <a:gd name="T4" fmla="*/ 12 w 25"/>
                  <a:gd name="T5" fmla="*/ 63 h 63"/>
                  <a:gd name="T6" fmla="*/ 25 w 25"/>
                  <a:gd name="T7" fmla="*/ 31 h 63"/>
                  <a:gd name="T8" fmla="*/ 13 w 25"/>
                  <a:gd name="T9" fmla="*/ 0 h 63"/>
                </a:gdLst>
                <a:ahLst/>
                <a:cxnLst>
                  <a:cxn ang="0">
                    <a:pos x="T0" y="T1"/>
                  </a:cxn>
                  <a:cxn ang="0">
                    <a:pos x="T2" y="T3"/>
                  </a:cxn>
                  <a:cxn ang="0">
                    <a:pos x="T4" y="T5"/>
                  </a:cxn>
                  <a:cxn ang="0">
                    <a:pos x="T6" y="T7"/>
                  </a:cxn>
                  <a:cxn ang="0">
                    <a:pos x="T8" y="T9"/>
                  </a:cxn>
                </a:cxnLst>
                <a:rect l="0" t="0" r="r" b="b"/>
                <a:pathLst>
                  <a:path w="25" h="63">
                    <a:moveTo>
                      <a:pt x="13" y="0"/>
                    </a:moveTo>
                    <a:cubicBezTo>
                      <a:pt x="4" y="0"/>
                      <a:pt x="0" y="11"/>
                      <a:pt x="0" y="32"/>
                    </a:cubicBezTo>
                    <a:cubicBezTo>
                      <a:pt x="0" y="53"/>
                      <a:pt x="4" y="63"/>
                      <a:pt x="12" y="63"/>
                    </a:cubicBezTo>
                    <a:cubicBezTo>
                      <a:pt x="21" y="63"/>
                      <a:pt x="25" y="52"/>
                      <a:pt x="25" y="31"/>
                    </a:cubicBezTo>
                    <a:cubicBezTo>
                      <a:pt x="25" y="11"/>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6" name="Freeform 13"/>
              <p:cNvSpPr>
                <a:spLocks/>
              </p:cNvSpPr>
              <p:nvPr userDrawn="1"/>
            </p:nvSpPr>
            <p:spPr bwMode="auto">
              <a:xfrm>
                <a:off x="7402" y="-592"/>
                <a:ext cx="48" cy="126"/>
              </a:xfrm>
              <a:custGeom>
                <a:avLst/>
                <a:gdLst>
                  <a:gd name="T0" fmla="*/ 12 w 24"/>
                  <a:gd name="T1" fmla="*/ 0 h 63"/>
                  <a:gd name="T2" fmla="*/ 0 w 24"/>
                  <a:gd name="T3" fmla="*/ 32 h 63"/>
                  <a:gd name="T4" fmla="*/ 12 w 24"/>
                  <a:gd name="T5" fmla="*/ 63 h 63"/>
                  <a:gd name="T6" fmla="*/ 24 w 24"/>
                  <a:gd name="T7" fmla="*/ 31 h 63"/>
                  <a:gd name="T8" fmla="*/ 12 w 24"/>
                  <a:gd name="T9" fmla="*/ 0 h 63"/>
                </a:gdLst>
                <a:ahLst/>
                <a:cxnLst>
                  <a:cxn ang="0">
                    <a:pos x="T0" y="T1"/>
                  </a:cxn>
                  <a:cxn ang="0">
                    <a:pos x="T2" y="T3"/>
                  </a:cxn>
                  <a:cxn ang="0">
                    <a:pos x="T4" y="T5"/>
                  </a:cxn>
                  <a:cxn ang="0">
                    <a:pos x="T6" y="T7"/>
                  </a:cxn>
                  <a:cxn ang="0">
                    <a:pos x="T8" y="T9"/>
                  </a:cxn>
                </a:cxnLst>
                <a:rect l="0" t="0" r="r" b="b"/>
                <a:pathLst>
                  <a:path w="24" h="63">
                    <a:moveTo>
                      <a:pt x="12" y="0"/>
                    </a:moveTo>
                    <a:cubicBezTo>
                      <a:pt x="4" y="0"/>
                      <a:pt x="0" y="11"/>
                      <a:pt x="0" y="32"/>
                    </a:cubicBezTo>
                    <a:cubicBezTo>
                      <a:pt x="0" y="53"/>
                      <a:pt x="4" y="63"/>
                      <a:pt x="12" y="63"/>
                    </a:cubicBezTo>
                    <a:cubicBezTo>
                      <a:pt x="20" y="63"/>
                      <a:pt x="24" y="52"/>
                      <a:pt x="24" y="31"/>
                    </a:cubicBezTo>
                    <a:cubicBezTo>
                      <a:pt x="24" y="11"/>
                      <a:pt x="20"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7" name="Freeform 14"/>
              <p:cNvSpPr>
                <a:spLocks/>
              </p:cNvSpPr>
              <p:nvPr userDrawn="1"/>
            </p:nvSpPr>
            <p:spPr bwMode="auto">
              <a:xfrm>
                <a:off x="7697" y="-872"/>
                <a:ext cx="50" cy="97"/>
              </a:xfrm>
              <a:custGeom>
                <a:avLst/>
                <a:gdLst>
                  <a:gd name="T0" fmla="*/ 17 w 25"/>
                  <a:gd name="T1" fmla="*/ 0 h 48"/>
                  <a:gd name="T2" fmla="*/ 1 w 25"/>
                  <a:gd name="T3" fmla="*/ 1 h 48"/>
                  <a:gd name="T4" fmla="*/ 0 w 25"/>
                  <a:gd name="T5" fmla="*/ 18 h 48"/>
                  <a:gd name="T6" fmla="*/ 12 w 25"/>
                  <a:gd name="T7" fmla="*/ 48 h 48"/>
                  <a:gd name="T8" fmla="*/ 25 w 25"/>
                  <a:gd name="T9" fmla="*/ 17 h 48"/>
                  <a:gd name="T10" fmla="*/ 23 w 25"/>
                  <a:gd name="T11" fmla="*/ 0 h 48"/>
                  <a:gd name="T12" fmla="*/ 17 w 2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5" h="48">
                    <a:moveTo>
                      <a:pt x="17" y="0"/>
                    </a:moveTo>
                    <a:cubicBezTo>
                      <a:pt x="12" y="0"/>
                      <a:pt x="7" y="0"/>
                      <a:pt x="1" y="1"/>
                    </a:cubicBezTo>
                    <a:cubicBezTo>
                      <a:pt x="0" y="5"/>
                      <a:pt x="0" y="11"/>
                      <a:pt x="0" y="18"/>
                    </a:cubicBezTo>
                    <a:cubicBezTo>
                      <a:pt x="0" y="38"/>
                      <a:pt x="4" y="48"/>
                      <a:pt x="12" y="48"/>
                    </a:cubicBezTo>
                    <a:cubicBezTo>
                      <a:pt x="21" y="48"/>
                      <a:pt x="25" y="38"/>
                      <a:pt x="25" y="17"/>
                    </a:cubicBezTo>
                    <a:cubicBezTo>
                      <a:pt x="25" y="10"/>
                      <a:pt x="24" y="5"/>
                      <a:pt x="23" y="0"/>
                    </a:cubicBezTo>
                    <a:cubicBezTo>
                      <a:pt x="21" y="0"/>
                      <a:pt x="19"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8" name="Freeform 15"/>
              <p:cNvSpPr>
                <a:spLocks/>
              </p:cNvSpPr>
              <p:nvPr userDrawn="1"/>
            </p:nvSpPr>
            <p:spPr bwMode="auto">
              <a:xfrm>
                <a:off x="7402" y="-1176"/>
                <a:ext cx="48" cy="91"/>
              </a:xfrm>
              <a:custGeom>
                <a:avLst/>
                <a:gdLst>
                  <a:gd name="T0" fmla="*/ 1 w 24"/>
                  <a:gd name="T1" fmla="*/ 0 h 45"/>
                  <a:gd name="T2" fmla="*/ 0 w 24"/>
                  <a:gd name="T3" fmla="*/ 15 h 45"/>
                  <a:gd name="T4" fmla="*/ 12 w 24"/>
                  <a:gd name="T5" fmla="*/ 45 h 45"/>
                  <a:gd name="T6" fmla="*/ 24 w 24"/>
                  <a:gd name="T7" fmla="*/ 15 h 45"/>
                  <a:gd name="T8" fmla="*/ 1 w 24"/>
                  <a:gd name="T9" fmla="*/ 0 h 45"/>
                </a:gdLst>
                <a:ahLst/>
                <a:cxnLst>
                  <a:cxn ang="0">
                    <a:pos x="T0" y="T1"/>
                  </a:cxn>
                  <a:cxn ang="0">
                    <a:pos x="T2" y="T3"/>
                  </a:cxn>
                  <a:cxn ang="0">
                    <a:pos x="T4" y="T5"/>
                  </a:cxn>
                  <a:cxn ang="0">
                    <a:pos x="T6" y="T7"/>
                  </a:cxn>
                  <a:cxn ang="0">
                    <a:pos x="T8" y="T9"/>
                  </a:cxn>
                </a:cxnLst>
                <a:rect l="0" t="0" r="r" b="b"/>
                <a:pathLst>
                  <a:path w="24" h="45">
                    <a:moveTo>
                      <a:pt x="1" y="0"/>
                    </a:moveTo>
                    <a:cubicBezTo>
                      <a:pt x="0" y="4"/>
                      <a:pt x="0" y="9"/>
                      <a:pt x="0" y="15"/>
                    </a:cubicBezTo>
                    <a:cubicBezTo>
                      <a:pt x="0" y="35"/>
                      <a:pt x="4" y="45"/>
                      <a:pt x="12" y="45"/>
                    </a:cubicBezTo>
                    <a:cubicBezTo>
                      <a:pt x="20" y="45"/>
                      <a:pt x="24" y="35"/>
                      <a:pt x="24" y="15"/>
                    </a:cubicBezTo>
                    <a:cubicBezTo>
                      <a:pt x="17" y="9"/>
                      <a:pt x="9" y="4"/>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9" name="Freeform 16"/>
              <p:cNvSpPr>
                <a:spLocks/>
              </p:cNvSpPr>
              <p:nvPr userDrawn="1"/>
            </p:nvSpPr>
            <p:spPr bwMode="auto">
              <a:xfrm>
                <a:off x="8141" y="-592"/>
                <a:ext cx="50" cy="126"/>
              </a:xfrm>
              <a:custGeom>
                <a:avLst/>
                <a:gdLst>
                  <a:gd name="T0" fmla="*/ 13 w 25"/>
                  <a:gd name="T1" fmla="*/ 0 h 63"/>
                  <a:gd name="T2" fmla="*/ 0 w 25"/>
                  <a:gd name="T3" fmla="*/ 32 h 63"/>
                  <a:gd name="T4" fmla="*/ 12 w 25"/>
                  <a:gd name="T5" fmla="*/ 63 h 63"/>
                  <a:gd name="T6" fmla="*/ 25 w 25"/>
                  <a:gd name="T7" fmla="*/ 31 h 63"/>
                  <a:gd name="T8" fmla="*/ 13 w 25"/>
                  <a:gd name="T9" fmla="*/ 0 h 63"/>
                </a:gdLst>
                <a:ahLst/>
                <a:cxnLst>
                  <a:cxn ang="0">
                    <a:pos x="T0" y="T1"/>
                  </a:cxn>
                  <a:cxn ang="0">
                    <a:pos x="T2" y="T3"/>
                  </a:cxn>
                  <a:cxn ang="0">
                    <a:pos x="T4" y="T5"/>
                  </a:cxn>
                  <a:cxn ang="0">
                    <a:pos x="T6" y="T7"/>
                  </a:cxn>
                  <a:cxn ang="0">
                    <a:pos x="T8" y="T9"/>
                  </a:cxn>
                </a:cxnLst>
                <a:rect l="0" t="0" r="r" b="b"/>
                <a:pathLst>
                  <a:path w="25" h="63">
                    <a:moveTo>
                      <a:pt x="13" y="0"/>
                    </a:moveTo>
                    <a:cubicBezTo>
                      <a:pt x="4" y="0"/>
                      <a:pt x="0" y="11"/>
                      <a:pt x="0" y="32"/>
                    </a:cubicBezTo>
                    <a:cubicBezTo>
                      <a:pt x="0" y="53"/>
                      <a:pt x="4" y="63"/>
                      <a:pt x="12" y="63"/>
                    </a:cubicBezTo>
                    <a:cubicBezTo>
                      <a:pt x="21" y="63"/>
                      <a:pt x="25" y="52"/>
                      <a:pt x="25" y="31"/>
                    </a:cubicBezTo>
                    <a:cubicBezTo>
                      <a:pt x="25" y="11"/>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0" name="Freeform 17"/>
              <p:cNvSpPr>
                <a:spLocks/>
              </p:cNvSpPr>
              <p:nvPr userDrawn="1"/>
            </p:nvSpPr>
            <p:spPr bwMode="auto">
              <a:xfrm>
                <a:off x="6809" y="-900"/>
                <a:ext cx="50" cy="125"/>
              </a:xfrm>
              <a:custGeom>
                <a:avLst/>
                <a:gdLst>
                  <a:gd name="T0" fmla="*/ 13 w 25"/>
                  <a:gd name="T1" fmla="*/ 0 h 62"/>
                  <a:gd name="T2" fmla="*/ 0 w 25"/>
                  <a:gd name="T3" fmla="*/ 32 h 62"/>
                  <a:gd name="T4" fmla="*/ 13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4" y="0"/>
                      <a:pt x="0" y="10"/>
                      <a:pt x="0" y="32"/>
                    </a:cubicBezTo>
                    <a:cubicBezTo>
                      <a:pt x="0" y="52"/>
                      <a:pt x="4" y="62"/>
                      <a:pt x="13"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1" name="Freeform 18"/>
              <p:cNvSpPr>
                <a:spLocks/>
              </p:cNvSpPr>
              <p:nvPr userDrawn="1"/>
            </p:nvSpPr>
            <p:spPr bwMode="auto">
              <a:xfrm>
                <a:off x="6809" y="-283"/>
                <a:ext cx="50" cy="125"/>
              </a:xfrm>
              <a:custGeom>
                <a:avLst/>
                <a:gdLst>
                  <a:gd name="T0" fmla="*/ 13 w 25"/>
                  <a:gd name="T1" fmla="*/ 0 h 62"/>
                  <a:gd name="T2" fmla="*/ 0 w 25"/>
                  <a:gd name="T3" fmla="*/ 32 h 62"/>
                  <a:gd name="T4" fmla="*/ 13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4" y="0"/>
                      <a:pt x="0" y="10"/>
                      <a:pt x="0" y="32"/>
                    </a:cubicBezTo>
                    <a:cubicBezTo>
                      <a:pt x="0" y="52"/>
                      <a:pt x="4" y="62"/>
                      <a:pt x="13"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2" name="Freeform 19"/>
              <p:cNvSpPr>
                <a:spLocks noEditPoints="1"/>
              </p:cNvSpPr>
              <p:nvPr userDrawn="1"/>
            </p:nvSpPr>
            <p:spPr bwMode="auto">
              <a:xfrm>
                <a:off x="6082" y="-1248"/>
                <a:ext cx="2228" cy="1100"/>
              </a:xfrm>
              <a:custGeom>
                <a:avLst/>
                <a:gdLst>
                  <a:gd name="T0" fmla="*/ 227 w 1109"/>
                  <a:gd name="T1" fmla="*/ 404 h 547"/>
                  <a:gd name="T2" fmla="*/ 300 w 1109"/>
                  <a:gd name="T3" fmla="*/ 404 h 547"/>
                  <a:gd name="T4" fmla="*/ 521 w 1109"/>
                  <a:gd name="T5" fmla="*/ 404 h 547"/>
                  <a:gd name="T6" fmla="*/ 595 w 1109"/>
                  <a:gd name="T7" fmla="*/ 404 h 547"/>
                  <a:gd name="T8" fmla="*/ 669 w 1109"/>
                  <a:gd name="T9" fmla="*/ 404 h 547"/>
                  <a:gd name="T10" fmla="*/ 742 w 1109"/>
                  <a:gd name="T11" fmla="*/ 404 h 547"/>
                  <a:gd name="T12" fmla="*/ 1037 w 1109"/>
                  <a:gd name="T13" fmla="*/ 404 h 547"/>
                  <a:gd name="T14" fmla="*/ 76 w 1109"/>
                  <a:gd name="T15" fmla="*/ 402 h 547"/>
                  <a:gd name="T16" fmla="*/ 130 w 1109"/>
                  <a:gd name="T17" fmla="*/ 324 h 547"/>
                  <a:gd name="T18" fmla="*/ 145 w 1109"/>
                  <a:gd name="T19" fmla="*/ 336 h 547"/>
                  <a:gd name="T20" fmla="*/ 378 w 1109"/>
                  <a:gd name="T21" fmla="*/ 311 h 547"/>
                  <a:gd name="T22" fmla="*/ 356 w 1109"/>
                  <a:gd name="T23" fmla="*/ 340 h 547"/>
                  <a:gd name="T24" fmla="*/ 463 w 1109"/>
                  <a:gd name="T25" fmla="*/ 402 h 547"/>
                  <a:gd name="T26" fmla="*/ 793 w 1109"/>
                  <a:gd name="T27" fmla="*/ 341 h 547"/>
                  <a:gd name="T28" fmla="*/ 812 w 1109"/>
                  <a:gd name="T29" fmla="*/ 333 h 547"/>
                  <a:gd name="T30" fmla="*/ 881 w 1109"/>
                  <a:gd name="T31" fmla="*/ 318 h 547"/>
                  <a:gd name="T32" fmla="*/ 877 w 1109"/>
                  <a:gd name="T33" fmla="*/ 338 h 547"/>
                  <a:gd name="T34" fmla="*/ 979 w 1109"/>
                  <a:gd name="T35" fmla="*/ 311 h 547"/>
                  <a:gd name="T36" fmla="*/ 940 w 1109"/>
                  <a:gd name="T37" fmla="*/ 341 h 547"/>
                  <a:gd name="T38" fmla="*/ 300 w 1109"/>
                  <a:gd name="T39" fmla="*/ 250 h 547"/>
                  <a:gd name="T40" fmla="*/ 374 w 1109"/>
                  <a:gd name="T41" fmla="*/ 250 h 547"/>
                  <a:gd name="T42" fmla="*/ 223 w 1109"/>
                  <a:gd name="T43" fmla="*/ 249 h 547"/>
                  <a:gd name="T44" fmla="*/ 425 w 1109"/>
                  <a:gd name="T45" fmla="*/ 170 h 547"/>
                  <a:gd name="T46" fmla="*/ 440 w 1109"/>
                  <a:gd name="T47" fmla="*/ 182 h 547"/>
                  <a:gd name="T48" fmla="*/ 525 w 1109"/>
                  <a:gd name="T49" fmla="*/ 157 h 547"/>
                  <a:gd name="T50" fmla="*/ 504 w 1109"/>
                  <a:gd name="T51" fmla="*/ 186 h 547"/>
                  <a:gd name="T52" fmla="*/ 611 w 1109"/>
                  <a:gd name="T53" fmla="*/ 249 h 547"/>
                  <a:gd name="T54" fmla="*/ 646 w 1109"/>
                  <a:gd name="T55" fmla="*/ 187 h 547"/>
                  <a:gd name="T56" fmla="*/ 665 w 1109"/>
                  <a:gd name="T57" fmla="*/ 179 h 547"/>
                  <a:gd name="T58" fmla="*/ 734 w 1109"/>
                  <a:gd name="T59" fmla="*/ 165 h 547"/>
                  <a:gd name="T60" fmla="*/ 730 w 1109"/>
                  <a:gd name="T61" fmla="*/ 184 h 547"/>
                  <a:gd name="T62" fmla="*/ 537 w 1109"/>
                  <a:gd name="T63" fmla="*/ 3 h 547"/>
                  <a:gd name="T64" fmla="*/ 498 w 1109"/>
                  <a:gd name="T65" fmla="*/ 33 h 547"/>
                  <a:gd name="T66" fmla="*/ 422 w 1109"/>
                  <a:gd name="T67" fmla="*/ 20 h 547"/>
                  <a:gd name="T68" fmla="*/ 278 w 1109"/>
                  <a:gd name="T69" fmla="*/ 112 h 547"/>
                  <a:gd name="T70" fmla="*/ 106 w 1109"/>
                  <a:gd name="T71" fmla="*/ 284 h 547"/>
                  <a:gd name="T72" fmla="*/ 39 w 1109"/>
                  <a:gd name="T73" fmla="*/ 508 h 547"/>
                  <a:gd name="T74" fmla="*/ 57 w 1109"/>
                  <a:gd name="T75" fmla="*/ 478 h 547"/>
                  <a:gd name="T76" fmla="*/ 140 w 1109"/>
                  <a:gd name="T77" fmla="*/ 547 h 547"/>
                  <a:gd name="T78" fmla="*/ 130 w 1109"/>
                  <a:gd name="T79" fmla="*/ 478 h 547"/>
                  <a:gd name="T80" fmla="*/ 219 w 1109"/>
                  <a:gd name="T81" fmla="*/ 489 h 547"/>
                  <a:gd name="T82" fmla="*/ 243 w 1109"/>
                  <a:gd name="T83" fmla="*/ 464 h 547"/>
                  <a:gd name="T84" fmla="*/ 277 w 1109"/>
                  <a:gd name="T85" fmla="*/ 494 h 547"/>
                  <a:gd name="T86" fmla="*/ 342 w 1109"/>
                  <a:gd name="T87" fmla="*/ 512 h 547"/>
                  <a:gd name="T88" fmla="*/ 444 w 1109"/>
                  <a:gd name="T89" fmla="*/ 486 h 547"/>
                  <a:gd name="T90" fmla="*/ 451 w 1109"/>
                  <a:gd name="T91" fmla="*/ 464 h 547"/>
                  <a:gd name="T92" fmla="*/ 554 w 1109"/>
                  <a:gd name="T93" fmla="*/ 510 h 547"/>
                  <a:gd name="T94" fmla="*/ 577 w 1109"/>
                  <a:gd name="T95" fmla="*/ 493 h 547"/>
                  <a:gd name="T96" fmla="*/ 665 w 1109"/>
                  <a:gd name="T97" fmla="*/ 547 h 547"/>
                  <a:gd name="T98" fmla="*/ 660 w 1109"/>
                  <a:gd name="T99" fmla="*/ 472 h 547"/>
                  <a:gd name="T100" fmla="*/ 730 w 1109"/>
                  <a:gd name="T101" fmla="*/ 491 h 547"/>
                  <a:gd name="T102" fmla="*/ 758 w 1109"/>
                  <a:gd name="T103" fmla="*/ 547 h 547"/>
                  <a:gd name="T104" fmla="*/ 839 w 1109"/>
                  <a:gd name="T105" fmla="*/ 547 h 547"/>
                  <a:gd name="T106" fmla="*/ 866 w 1109"/>
                  <a:gd name="T107" fmla="*/ 478 h 547"/>
                  <a:gd name="T108" fmla="*/ 955 w 1109"/>
                  <a:gd name="T109" fmla="*/ 489 h 547"/>
                  <a:gd name="T110" fmla="*/ 979 w 1109"/>
                  <a:gd name="T111" fmla="*/ 464 h 547"/>
                  <a:gd name="T112" fmla="*/ 1079 w 1109"/>
                  <a:gd name="T113" fmla="*/ 497 h 547"/>
                  <a:gd name="T114" fmla="*/ 1002 w 1109"/>
                  <a:gd name="T115" fmla="*/ 284 h 547"/>
                  <a:gd name="T116" fmla="*/ 859 w 1109"/>
                  <a:gd name="T117" fmla="*/ 191 h 547"/>
                  <a:gd name="T118" fmla="*/ 782 w 1109"/>
                  <a:gd name="T119" fmla="*/ 191 h 547"/>
                  <a:gd name="T120" fmla="*/ 637 w 1109"/>
                  <a:gd name="T121" fmla="*/ 52 h 547"/>
                  <a:gd name="T122" fmla="*/ 572 w 1109"/>
                  <a:gd name="T123" fmla="*/ 1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9" h="547">
                    <a:moveTo>
                      <a:pt x="227" y="404"/>
                    </a:moveTo>
                    <a:cubicBezTo>
                      <a:pt x="206" y="404"/>
                      <a:pt x="195" y="389"/>
                      <a:pt x="195" y="359"/>
                    </a:cubicBezTo>
                    <a:cubicBezTo>
                      <a:pt x="195" y="343"/>
                      <a:pt x="198" y="331"/>
                      <a:pt x="204" y="323"/>
                    </a:cubicBezTo>
                    <a:cubicBezTo>
                      <a:pt x="209" y="315"/>
                      <a:pt x="218" y="311"/>
                      <a:pt x="229" y="311"/>
                    </a:cubicBezTo>
                    <a:cubicBezTo>
                      <a:pt x="249" y="311"/>
                      <a:pt x="260" y="326"/>
                      <a:pt x="260" y="357"/>
                    </a:cubicBezTo>
                    <a:cubicBezTo>
                      <a:pt x="260" y="372"/>
                      <a:pt x="257" y="384"/>
                      <a:pt x="251" y="392"/>
                    </a:cubicBezTo>
                    <a:cubicBezTo>
                      <a:pt x="246" y="400"/>
                      <a:pt x="237" y="404"/>
                      <a:pt x="227" y="404"/>
                    </a:cubicBezTo>
                    <a:moveTo>
                      <a:pt x="300" y="404"/>
                    </a:moveTo>
                    <a:cubicBezTo>
                      <a:pt x="279" y="404"/>
                      <a:pt x="268" y="389"/>
                      <a:pt x="268" y="359"/>
                    </a:cubicBezTo>
                    <a:cubicBezTo>
                      <a:pt x="268" y="343"/>
                      <a:pt x="271" y="331"/>
                      <a:pt x="277" y="323"/>
                    </a:cubicBezTo>
                    <a:cubicBezTo>
                      <a:pt x="283" y="315"/>
                      <a:pt x="291" y="311"/>
                      <a:pt x="302" y="311"/>
                    </a:cubicBezTo>
                    <a:cubicBezTo>
                      <a:pt x="323" y="311"/>
                      <a:pt x="333" y="326"/>
                      <a:pt x="333" y="357"/>
                    </a:cubicBezTo>
                    <a:cubicBezTo>
                      <a:pt x="333" y="372"/>
                      <a:pt x="331" y="384"/>
                      <a:pt x="325" y="392"/>
                    </a:cubicBezTo>
                    <a:cubicBezTo>
                      <a:pt x="319" y="400"/>
                      <a:pt x="311" y="404"/>
                      <a:pt x="300" y="404"/>
                    </a:cubicBezTo>
                    <a:moveTo>
                      <a:pt x="521" y="404"/>
                    </a:moveTo>
                    <a:cubicBezTo>
                      <a:pt x="500" y="404"/>
                      <a:pt x="489" y="389"/>
                      <a:pt x="489" y="359"/>
                    </a:cubicBezTo>
                    <a:cubicBezTo>
                      <a:pt x="489" y="343"/>
                      <a:pt x="492" y="331"/>
                      <a:pt x="498" y="323"/>
                    </a:cubicBezTo>
                    <a:cubicBezTo>
                      <a:pt x="504" y="315"/>
                      <a:pt x="512" y="311"/>
                      <a:pt x="523" y="311"/>
                    </a:cubicBezTo>
                    <a:cubicBezTo>
                      <a:pt x="544" y="311"/>
                      <a:pt x="554" y="326"/>
                      <a:pt x="554" y="357"/>
                    </a:cubicBezTo>
                    <a:cubicBezTo>
                      <a:pt x="554" y="372"/>
                      <a:pt x="552" y="384"/>
                      <a:pt x="546" y="392"/>
                    </a:cubicBezTo>
                    <a:cubicBezTo>
                      <a:pt x="540" y="400"/>
                      <a:pt x="532" y="404"/>
                      <a:pt x="521" y="404"/>
                    </a:cubicBezTo>
                    <a:moveTo>
                      <a:pt x="595" y="404"/>
                    </a:moveTo>
                    <a:cubicBezTo>
                      <a:pt x="574" y="404"/>
                      <a:pt x="563" y="389"/>
                      <a:pt x="563" y="359"/>
                    </a:cubicBezTo>
                    <a:cubicBezTo>
                      <a:pt x="563" y="343"/>
                      <a:pt x="566" y="331"/>
                      <a:pt x="572" y="323"/>
                    </a:cubicBezTo>
                    <a:cubicBezTo>
                      <a:pt x="577" y="315"/>
                      <a:pt x="586" y="311"/>
                      <a:pt x="597" y="311"/>
                    </a:cubicBezTo>
                    <a:cubicBezTo>
                      <a:pt x="618" y="311"/>
                      <a:pt x="628" y="326"/>
                      <a:pt x="628" y="357"/>
                    </a:cubicBezTo>
                    <a:cubicBezTo>
                      <a:pt x="628" y="372"/>
                      <a:pt x="625" y="384"/>
                      <a:pt x="619" y="392"/>
                    </a:cubicBezTo>
                    <a:cubicBezTo>
                      <a:pt x="614" y="400"/>
                      <a:pt x="606" y="404"/>
                      <a:pt x="595" y="404"/>
                    </a:cubicBezTo>
                    <a:moveTo>
                      <a:pt x="669" y="404"/>
                    </a:moveTo>
                    <a:cubicBezTo>
                      <a:pt x="647" y="404"/>
                      <a:pt x="637" y="389"/>
                      <a:pt x="637" y="359"/>
                    </a:cubicBezTo>
                    <a:cubicBezTo>
                      <a:pt x="637" y="343"/>
                      <a:pt x="639" y="331"/>
                      <a:pt x="645" y="323"/>
                    </a:cubicBezTo>
                    <a:cubicBezTo>
                      <a:pt x="651" y="315"/>
                      <a:pt x="659" y="311"/>
                      <a:pt x="670" y="311"/>
                    </a:cubicBezTo>
                    <a:cubicBezTo>
                      <a:pt x="691" y="311"/>
                      <a:pt x="702" y="326"/>
                      <a:pt x="702" y="357"/>
                    </a:cubicBezTo>
                    <a:cubicBezTo>
                      <a:pt x="702" y="372"/>
                      <a:pt x="699" y="384"/>
                      <a:pt x="693" y="392"/>
                    </a:cubicBezTo>
                    <a:cubicBezTo>
                      <a:pt x="687" y="400"/>
                      <a:pt x="679" y="404"/>
                      <a:pt x="669" y="404"/>
                    </a:cubicBezTo>
                    <a:moveTo>
                      <a:pt x="742" y="404"/>
                    </a:moveTo>
                    <a:cubicBezTo>
                      <a:pt x="721" y="404"/>
                      <a:pt x="710" y="389"/>
                      <a:pt x="710" y="359"/>
                    </a:cubicBezTo>
                    <a:cubicBezTo>
                      <a:pt x="710" y="343"/>
                      <a:pt x="713" y="331"/>
                      <a:pt x="719" y="323"/>
                    </a:cubicBezTo>
                    <a:cubicBezTo>
                      <a:pt x="725" y="315"/>
                      <a:pt x="733" y="311"/>
                      <a:pt x="744" y="311"/>
                    </a:cubicBezTo>
                    <a:cubicBezTo>
                      <a:pt x="765" y="311"/>
                      <a:pt x="775" y="326"/>
                      <a:pt x="775" y="357"/>
                    </a:cubicBezTo>
                    <a:cubicBezTo>
                      <a:pt x="775" y="372"/>
                      <a:pt x="772" y="384"/>
                      <a:pt x="767" y="392"/>
                    </a:cubicBezTo>
                    <a:cubicBezTo>
                      <a:pt x="761" y="400"/>
                      <a:pt x="753" y="404"/>
                      <a:pt x="742" y="404"/>
                    </a:cubicBezTo>
                    <a:moveTo>
                      <a:pt x="1037" y="404"/>
                    </a:moveTo>
                    <a:cubicBezTo>
                      <a:pt x="1015" y="404"/>
                      <a:pt x="1005" y="389"/>
                      <a:pt x="1005" y="359"/>
                    </a:cubicBezTo>
                    <a:cubicBezTo>
                      <a:pt x="1005" y="343"/>
                      <a:pt x="1008" y="331"/>
                      <a:pt x="1013" y="323"/>
                    </a:cubicBezTo>
                    <a:cubicBezTo>
                      <a:pt x="1019" y="315"/>
                      <a:pt x="1028" y="311"/>
                      <a:pt x="1038" y="311"/>
                    </a:cubicBezTo>
                    <a:cubicBezTo>
                      <a:pt x="1059" y="311"/>
                      <a:pt x="1070" y="326"/>
                      <a:pt x="1070" y="357"/>
                    </a:cubicBezTo>
                    <a:cubicBezTo>
                      <a:pt x="1070" y="372"/>
                      <a:pt x="1067" y="384"/>
                      <a:pt x="1061" y="392"/>
                    </a:cubicBezTo>
                    <a:cubicBezTo>
                      <a:pt x="1056" y="400"/>
                      <a:pt x="1047" y="404"/>
                      <a:pt x="1037" y="404"/>
                    </a:cubicBezTo>
                    <a:moveTo>
                      <a:pt x="57" y="341"/>
                    </a:moveTo>
                    <a:cubicBezTo>
                      <a:pt x="57" y="324"/>
                      <a:pt x="57" y="324"/>
                      <a:pt x="57" y="324"/>
                    </a:cubicBezTo>
                    <a:cubicBezTo>
                      <a:pt x="62" y="323"/>
                      <a:pt x="66" y="321"/>
                      <a:pt x="71" y="318"/>
                    </a:cubicBezTo>
                    <a:cubicBezTo>
                      <a:pt x="76" y="316"/>
                      <a:pt x="80" y="313"/>
                      <a:pt x="83" y="311"/>
                    </a:cubicBezTo>
                    <a:cubicBezTo>
                      <a:pt x="95" y="311"/>
                      <a:pt x="95" y="311"/>
                      <a:pt x="95" y="311"/>
                    </a:cubicBezTo>
                    <a:cubicBezTo>
                      <a:pt x="95" y="402"/>
                      <a:pt x="95" y="402"/>
                      <a:pt x="95" y="402"/>
                    </a:cubicBezTo>
                    <a:cubicBezTo>
                      <a:pt x="76" y="402"/>
                      <a:pt x="76" y="402"/>
                      <a:pt x="76" y="402"/>
                    </a:cubicBezTo>
                    <a:cubicBezTo>
                      <a:pt x="76" y="333"/>
                      <a:pt x="76" y="333"/>
                      <a:pt x="76" y="333"/>
                    </a:cubicBezTo>
                    <a:cubicBezTo>
                      <a:pt x="75" y="334"/>
                      <a:pt x="73" y="335"/>
                      <a:pt x="72" y="336"/>
                    </a:cubicBezTo>
                    <a:cubicBezTo>
                      <a:pt x="70" y="336"/>
                      <a:pt x="69" y="337"/>
                      <a:pt x="67" y="338"/>
                    </a:cubicBezTo>
                    <a:cubicBezTo>
                      <a:pt x="65" y="339"/>
                      <a:pt x="64" y="339"/>
                      <a:pt x="62" y="340"/>
                    </a:cubicBezTo>
                    <a:cubicBezTo>
                      <a:pt x="60" y="340"/>
                      <a:pt x="58" y="340"/>
                      <a:pt x="57" y="341"/>
                    </a:cubicBezTo>
                    <a:moveTo>
                      <a:pt x="130" y="341"/>
                    </a:moveTo>
                    <a:cubicBezTo>
                      <a:pt x="130" y="324"/>
                      <a:pt x="130" y="324"/>
                      <a:pt x="130" y="324"/>
                    </a:cubicBezTo>
                    <a:cubicBezTo>
                      <a:pt x="135" y="323"/>
                      <a:pt x="140" y="321"/>
                      <a:pt x="145" y="318"/>
                    </a:cubicBezTo>
                    <a:cubicBezTo>
                      <a:pt x="149" y="316"/>
                      <a:pt x="153" y="313"/>
                      <a:pt x="157" y="311"/>
                    </a:cubicBezTo>
                    <a:cubicBezTo>
                      <a:pt x="169" y="311"/>
                      <a:pt x="169" y="311"/>
                      <a:pt x="169" y="311"/>
                    </a:cubicBezTo>
                    <a:cubicBezTo>
                      <a:pt x="169" y="402"/>
                      <a:pt x="169" y="402"/>
                      <a:pt x="169" y="402"/>
                    </a:cubicBezTo>
                    <a:cubicBezTo>
                      <a:pt x="149" y="402"/>
                      <a:pt x="149" y="402"/>
                      <a:pt x="149" y="402"/>
                    </a:cubicBezTo>
                    <a:cubicBezTo>
                      <a:pt x="149" y="333"/>
                      <a:pt x="149" y="333"/>
                      <a:pt x="149" y="333"/>
                    </a:cubicBezTo>
                    <a:cubicBezTo>
                      <a:pt x="148" y="334"/>
                      <a:pt x="147" y="335"/>
                      <a:pt x="145" y="336"/>
                    </a:cubicBezTo>
                    <a:cubicBezTo>
                      <a:pt x="144" y="336"/>
                      <a:pt x="142" y="337"/>
                      <a:pt x="141" y="338"/>
                    </a:cubicBezTo>
                    <a:cubicBezTo>
                      <a:pt x="139" y="339"/>
                      <a:pt x="137" y="339"/>
                      <a:pt x="135" y="340"/>
                    </a:cubicBezTo>
                    <a:cubicBezTo>
                      <a:pt x="134" y="340"/>
                      <a:pt x="132" y="340"/>
                      <a:pt x="130" y="341"/>
                    </a:cubicBezTo>
                    <a:moveTo>
                      <a:pt x="351" y="341"/>
                    </a:moveTo>
                    <a:cubicBezTo>
                      <a:pt x="351" y="324"/>
                      <a:pt x="351" y="324"/>
                      <a:pt x="351" y="324"/>
                    </a:cubicBezTo>
                    <a:cubicBezTo>
                      <a:pt x="356" y="323"/>
                      <a:pt x="361" y="321"/>
                      <a:pt x="366" y="318"/>
                    </a:cubicBezTo>
                    <a:cubicBezTo>
                      <a:pt x="370" y="316"/>
                      <a:pt x="374" y="313"/>
                      <a:pt x="378" y="311"/>
                    </a:cubicBezTo>
                    <a:cubicBezTo>
                      <a:pt x="390" y="311"/>
                      <a:pt x="390" y="311"/>
                      <a:pt x="390" y="311"/>
                    </a:cubicBezTo>
                    <a:cubicBezTo>
                      <a:pt x="390" y="402"/>
                      <a:pt x="390" y="402"/>
                      <a:pt x="390" y="402"/>
                    </a:cubicBezTo>
                    <a:cubicBezTo>
                      <a:pt x="370" y="402"/>
                      <a:pt x="370" y="402"/>
                      <a:pt x="370" y="402"/>
                    </a:cubicBezTo>
                    <a:cubicBezTo>
                      <a:pt x="370" y="333"/>
                      <a:pt x="370" y="333"/>
                      <a:pt x="370" y="333"/>
                    </a:cubicBezTo>
                    <a:cubicBezTo>
                      <a:pt x="369" y="334"/>
                      <a:pt x="368" y="335"/>
                      <a:pt x="366" y="336"/>
                    </a:cubicBezTo>
                    <a:cubicBezTo>
                      <a:pt x="365" y="336"/>
                      <a:pt x="363" y="337"/>
                      <a:pt x="362" y="338"/>
                    </a:cubicBezTo>
                    <a:cubicBezTo>
                      <a:pt x="360" y="339"/>
                      <a:pt x="358" y="339"/>
                      <a:pt x="356" y="340"/>
                    </a:cubicBezTo>
                    <a:cubicBezTo>
                      <a:pt x="355" y="340"/>
                      <a:pt x="353" y="340"/>
                      <a:pt x="351" y="341"/>
                    </a:cubicBezTo>
                    <a:moveTo>
                      <a:pt x="425" y="341"/>
                    </a:moveTo>
                    <a:cubicBezTo>
                      <a:pt x="425" y="324"/>
                      <a:pt x="425" y="324"/>
                      <a:pt x="425" y="324"/>
                    </a:cubicBezTo>
                    <a:cubicBezTo>
                      <a:pt x="430" y="323"/>
                      <a:pt x="435" y="321"/>
                      <a:pt x="439" y="318"/>
                    </a:cubicBezTo>
                    <a:cubicBezTo>
                      <a:pt x="444" y="316"/>
                      <a:pt x="448" y="313"/>
                      <a:pt x="451" y="311"/>
                    </a:cubicBezTo>
                    <a:cubicBezTo>
                      <a:pt x="463" y="311"/>
                      <a:pt x="463" y="311"/>
                      <a:pt x="463" y="311"/>
                    </a:cubicBezTo>
                    <a:cubicBezTo>
                      <a:pt x="463" y="402"/>
                      <a:pt x="463" y="402"/>
                      <a:pt x="463" y="402"/>
                    </a:cubicBezTo>
                    <a:cubicBezTo>
                      <a:pt x="444" y="402"/>
                      <a:pt x="444" y="402"/>
                      <a:pt x="444" y="402"/>
                    </a:cubicBezTo>
                    <a:cubicBezTo>
                      <a:pt x="444" y="333"/>
                      <a:pt x="444" y="333"/>
                      <a:pt x="444" y="333"/>
                    </a:cubicBezTo>
                    <a:cubicBezTo>
                      <a:pt x="443" y="334"/>
                      <a:pt x="441" y="335"/>
                      <a:pt x="440" y="336"/>
                    </a:cubicBezTo>
                    <a:cubicBezTo>
                      <a:pt x="438" y="336"/>
                      <a:pt x="437" y="337"/>
                      <a:pt x="435" y="338"/>
                    </a:cubicBezTo>
                    <a:cubicBezTo>
                      <a:pt x="433" y="339"/>
                      <a:pt x="432" y="339"/>
                      <a:pt x="430" y="340"/>
                    </a:cubicBezTo>
                    <a:cubicBezTo>
                      <a:pt x="428" y="340"/>
                      <a:pt x="426" y="340"/>
                      <a:pt x="425" y="341"/>
                    </a:cubicBezTo>
                    <a:moveTo>
                      <a:pt x="793" y="341"/>
                    </a:moveTo>
                    <a:cubicBezTo>
                      <a:pt x="793" y="324"/>
                      <a:pt x="793" y="324"/>
                      <a:pt x="793" y="324"/>
                    </a:cubicBezTo>
                    <a:cubicBezTo>
                      <a:pt x="798" y="323"/>
                      <a:pt x="803" y="321"/>
                      <a:pt x="807" y="318"/>
                    </a:cubicBezTo>
                    <a:cubicBezTo>
                      <a:pt x="812" y="316"/>
                      <a:pt x="816" y="313"/>
                      <a:pt x="820" y="311"/>
                    </a:cubicBezTo>
                    <a:cubicBezTo>
                      <a:pt x="832" y="311"/>
                      <a:pt x="832" y="311"/>
                      <a:pt x="832" y="311"/>
                    </a:cubicBezTo>
                    <a:cubicBezTo>
                      <a:pt x="832" y="402"/>
                      <a:pt x="832" y="402"/>
                      <a:pt x="832" y="402"/>
                    </a:cubicBezTo>
                    <a:cubicBezTo>
                      <a:pt x="812" y="402"/>
                      <a:pt x="812" y="402"/>
                      <a:pt x="812" y="402"/>
                    </a:cubicBezTo>
                    <a:cubicBezTo>
                      <a:pt x="812" y="333"/>
                      <a:pt x="812" y="333"/>
                      <a:pt x="812" y="333"/>
                    </a:cubicBezTo>
                    <a:cubicBezTo>
                      <a:pt x="811" y="334"/>
                      <a:pt x="809" y="335"/>
                      <a:pt x="808" y="336"/>
                    </a:cubicBezTo>
                    <a:cubicBezTo>
                      <a:pt x="807" y="336"/>
                      <a:pt x="805" y="337"/>
                      <a:pt x="803" y="338"/>
                    </a:cubicBezTo>
                    <a:cubicBezTo>
                      <a:pt x="802" y="339"/>
                      <a:pt x="800" y="339"/>
                      <a:pt x="798" y="340"/>
                    </a:cubicBezTo>
                    <a:cubicBezTo>
                      <a:pt x="796" y="340"/>
                      <a:pt x="795" y="340"/>
                      <a:pt x="793" y="341"/>
                    </a:cubicBezTo>
                    <a:moveTo>
                      <a:pt x="866" y="341"/>
                    </a:moveTo>
                    <a:cubicBezTo>
                      <a:pt x="866" y="324"/>
                      <a:pt x="866" y="324"/>
                      <a:pt x="866" y="324"/>
                    </a:cubicBezTo>
                    <a:cubicBezTo>
                      <a:pt x="872" y="323"/>
                      <a:pt x="876" y="321"/>
                      <a:pt x="881" y="318"/>
                    </a:cubicBezTo>
                    <a:cubicBezTo>
                      <a:pt x="885" y="316"/>
                      <a:pt x="890" y="313"/>
                      <a:pt x="893" y="311"/>
                    </a:cubicBezTo>
                    <a:cubicBezTo>
                      <a:pt x="905" y="311"/>
                      <a:pt x="905" y="311"/>
                      <a:pt x="905" y="311"/>
                    </a:cubicBezTo>
                    <a:cubicBezTo>
                      <a:pt x="905" y="402"/>
                      <a:pt x="905" y="402"/>
                      <a:pt x="905" y="402"/>
                    </a:cubicBezTo>
                    <a:cubicBezTo>
                      <a:pt x="885" y="402"/>
                      <a:pt x="885" y="402"/>
                      <a:pt x="885" y="402"/>
                    </a:cubicBezTo>
                    <a:cubicBezTo>
                      <a:pt x="885" y="333"/>
                      <a:pt x="885" y="333"/>
                      <a:pt x="885" y="333"/>
                    </a:cubicBezTo>
                    <a:cubicBezTo>
                      <a:pt x="884" y="334"/>
                      <a:pt x="883" y="335"/>
                      <a:pt x="882" y="336"/>
                    </a:cubicBezTo>
                    <a:cubicBezTo>
                      <a:pt x="880" y="336"/>
                      <a:pt x="879" y="337"/>
                      <a:pt x="877" y="338"/>
                    </a:cubicBezTo>
                    <a:cubicBezTo>
                      <a:pt x="875" y="339"/>
                      <a:pt x="874" y="339"/>
                      <a:pt x="872" y="340"/>
                    </a:cubicBezTo>
                    <a:cubicBezTo>
                      <a:pt x="870" y="340"/>
                      <a:pt x="868" y="340"/>
                      <a:pt x="866" y="341"/>
                    </a:cubicBezTo>
                    <a:moveTo>
                      <a:pt x="940" y="341"/>
                    </a:moveTo>
                    <a:cubicBezTo>
                      <a:pt x="940" y="324"/>
                      <a:pt x="940" y="324"/>
                      <a:pt x="940" y="324"/>
                    </a:cubicBezTo>
                    <a:cubicBezTo>
                      <a:pt x="945" y="323"/>
                      <a:pt x="950" y="321"/>
                      <a:pt x="955" y="318"/>
                    </a:cubicBezTo>
                    <a:cubicBezTo>
                      <a:pt x="959" y="316"/>
                      <a:pt x="963" y="313"/>
                      <a:pt x="967" y="311"/>
                    </a:cubicBezTo>
                    <a:cubicBezTo>
                      <a:pt x="979" y="311"/>
                      <a:pt x="979" y="311"/>
                      <a:pt x="979" y="311"/>
                    </a:cubicBezTo>
                    <a:cubicBezTo>
                      <a:pt x="979" y="402"/>
                      <a:pt x="979" y="402"/>
                      <a:pt x="979" y="402"/>
                    </a:cubicBezTo>
                    <a:cubicBezTo>
                      <a:pt x="959" y="402"/>
                      <a:pt x="959" y="402"/>
                      <a:pt x="959" y="402"/>
                    </a:cubicBezTo>
                    <a:cubicBezTo>
                      <a:pt x="959" y="333"/>
                      <a:pt x="959" y="333"/>
                      <a:pt x="959" y="333"/>
                    </a:cubicBezTo>
                    <a:cubicBezTo>
                      <a:pt x="958" y="334"/>
                      <a:pt x="957" y="335"/>
                      <a:pt x="955" y="336"/>
                    </a:cubicBezTo>
                    <a:cubicBezTo>
                      <a:pt x="954" y="336"/>
                      <a:pt x="952" y="337"/>
                      <a:pt x="951" y="338"/>
                    </a:cubicBezTo>
                    <a:cubicBezTo>
                      <a:pt x="949" y="339"/>
                      <a:pt x="947" y="339"/>
                      <a:pt x="945" y="340"/>
                    </a:cubicBezTo>
                    <a:cubicBezTo>
                      <a:pt x="944" y="340"/>
                      <a:pt x="942" y="340"/>
                      <a:pt x="940" y="341"/>
                    </a:cubicBezTo>
                    <a:moveTo>
                      <a:pt x="300" y="250"/>
                    </a:moveTo>
                    <a:cubicBezTo>
                      <a:pt x="279" y="250"/>
                      <a:pt x="268" y="235"/>
                      <a:pt x="268" y="205"/>
                    </a:cubicBezTo>
                    <a:cubicBezTo>
                      <a:pt x="268" y="190"/>
                      <a:pt x="271" y="178"/>
                      <a:pt x="277" y="170"/>
                    </a:cubicBezTo>
                    <a:cubicBezTo>
                      <a:pt x="283" y="162"/>
                      <a:pt x="291" y="157"/>
                      <a:pt x="302" y="157"/>
                    </a:cubicBezTo>
                    <a:cubicBezTo>
                      <a:pt x="323" y="157"/>
                      <a:pt x="333" y="173"/>
                      <a:pt x="333" y="203"/>
                    </a:cubicBezTo>
                    <a:cubicBezTo>
                      <a:pt x="333" y="218"/>
                      <a:pt x="331" y="230"/>
                      <a:pt x="325" y="238"/>
                    </a:cubicBezTo>
                    <a:cubicBezTo>
                      <a:pt x="319" y="246"/>
                      <a:pt x="311" y="250"/>
                      <a:pt x="300" y="250"/>
                    </a:cubicBezTo>
                    <a:moveTo>
                      <a:pt x="374" y="250"/>
                    </a:moveTo>
                    <a:cubicBezTo>
                      <a:pt x="353" y="250"/>
                      <a:pt x="342" y="235"/>
                      <a:pt x="342" y="205"/>
                    </a:cubicBezTo>
                    <a:cubicBezTo>
                      <a:pt x="342" y="190"/>
                      <a:pt x="345" y="178"/>
                      <a:pt x="351" y="170"/>
                    </a:cubicBezTo>
                    <a:cubicBezTo>
                      <a:pt x="357" y="162"/>
                      <a:pt x="365" y="157"/>
                      <a:pt x="376" y="157"/>
                    </a:cubicBezTo>
                    <a:cubicBezTo>
                      <a:pt x="397" y="157"/>
                      <a:pt x="407" y="173"/>
                      <a:pt x="407" y="203"/>
                    </a:cubicBezTo>
                    <a:cubicBezTo>
                      <a:pt x="407" y="218"/>
                      <a:pt x="404" y="230"/>
                      <a:pt x="399" y="238"/>
                    </a:cubicBezTo>
                    <a:cubicBezTo>
                      <a:pt x="393" y="246"/>
                      <a:pt x="385" y="250"/>
                      <a:pt x="374" y="250"/>
                    </a:cubicBezTo>
                    <a:moveTo>
                      <a:pt x="204" y="187"/>
                    </a:moveTo>
                    <a:cubicBezTo>
                      <a:pt x="204" y="170"/>
                      <a:pt x="204" y="170"/>
                      <a:pt x="204" y="170"/>
                    </a:cubicBezTo>
                    <a:cubicBezTo>
                      <a:pt x="209" y="169"/>
                      <a:pt x="214" y="167"/>
                      <a:pt x="218" y="165"/>
                    </a:cubicBezTo>
                    <a:cubicBezTo>
                      <a:pt x="223" y="162"/>
                      <a:pt x="227" y="160"/>
                      <a:pt x="231" y="157"/>
                    </a:cubicBezTo>
                    <a:cubicBezTo>
                      <a:pt x="243" y="157"/>
                      <a:pt x="243" y="157"/>
                      <a:pt x="243" y="157"/>
                    </a:cubicBezTo>
                    <a:cubicBezTo>
                      <a:pt x="243" y="249"/>
                      <a:pt x="243" y="249"/>
                      <a:pt x="243" y="249"/>
                    </a:cubicBezTo>
                    <a:cubicBezTo>
                      <a:pt x="223" y="249"/>
                      <a:pt x="223" y="249"/>
                      <a:pt x="223" y="249"/>
                    </a:cubicBezTo>
                    <a:cubicBezTo>
                      <a:pt x="223" y="179"/>
                      <a:pt x="223" y="179"/>
                      <a:pt x="223" y="179"/>
                    </a:cubicBezTo>
                    <a:cubicBezTo>
                      <a:pt x="222" y="180"/>
                      <a:pt x="220" y="181"/>
                      <a:pt x="219" y="182"/>
                    </a:cubicBezTo>
                    <a:cubicBezTo>
                      <a:pt x="218" y="183"/>
                      <a:pt x="216" y="184"/>
                      <a:pt x="214" y="184"/>
                    </a:cubicBezTo>
                    <a:cubicBezTo>
                      <a:pt x="213" y="185"/>
                      <a:pt x="211" y="186"/>
                      <a:pt x="209" y="186"/>
                    </a:cubicBezTo>
                    <a:cubicBezTo>
                      <a:pt x="207" y="187"/>
                      <a:pt x="206" y="187"/>
                      <a:pt x="204" y="187"/>
                    </a:cubicBezTo>
                    <a:moveTo>
                      <a:pt x="425" y="187"/>
                    </a:moveTo>
                    <a:cubicBezTo>
                      <a:pt x="425" y="170"/>
                      <a:pt x="425" y="170"/>
                      <a:pt x="425" y="170"/>
                    </a:cubicBezTo>
                    <a:cubicBezTo>
                      <a:pt x="430" y="169"/>
                      <a:pt x="435" y="167"/>
                      <a:pt x="439" y="165"/>
                    </a:cubicBezTo>
                    <a:cubicBezTo>
                      <a:pt x="444" y="162"/>
                      <a:pt x="448" y="160"/>
                      <a:pt x="451" y="157"/>
                    </a:cubicBezTo>
                    <a:cubicBezTo>
                      <a:pt x="463" y="157"/>
                      <a:pt x="463" y="157"/>
                      <a:pt x="463" y="157"/>
                    </a:cubicBezTo>
                    <a:cubicBezTo>
                      <a:pt x="463" y="249"/>
                      <a:pt x="463" y="249"/>
                      <a:pt x="463" y="249"/>
                    </a:cubicBezTo>
                    <a:cubicBezTo>
                      <a:pt x="444" y="249"/>
                      <a:pt x="444" y="249"/>
                      <a:pt x="444" y="249"/>
                    </a:cubicBezTo>
                    <a:cubicBezTo>
                      <a:pt x="444" y="179"/>
                      <a:pt x="444" y="179"/>
                      <a:pt x="444" y="179"/>
                    </a:cubicBezTo>
                    <a:cubicBezTo>
                      <a:pt x="443" y="180"/>
                      <a:pt x="441" y="181"/>
                      <a:pt x="440" y="182"/>
                    </a:cubicBezTo>
                    <a:cubicBezTo>
                      <a:pt x="438" y="183"/>
                      <a:pt x="437" y="184"/>
                      <a:pt x="435" y="184"/>
                    </a:cubicBezTo>
                    <a:cubicBezTo>
                      <a:pt x="433" y="185"/>
                      <a:pt x="432" y="186"/>
                      <a:pt x="430" y="186"/>
                    </a:cubicBezTo>
                    <a:cubicBezTo>
                      <a:pt x="428" y="187"/>
                      <a:pt x="426" y="187"/>
                      <a:pt x="425" y="187"/>
                    </a:cubicBezTo>
                    <a:moveTo>
                      <a:pt x="498" y="187"/>
                    </a:moveTo>
                    <a:cubicBezTo>
                      <a:pt x="498" y="170"/>
                      <a:pt x="498" y="170"/>
                      <a:pt x="498" y="170"/>
                    </a:cubicBezTo>
                    <a:cubicBezTo>
                      <a:pt x="503" y="169"/>
                      <a:pt x="508" y="167"/>
                      <a:pt x="513" y="165"/>
                    </a:cubicBezTo>
                    <a:cubicBezTo>
                      <a:pt x="517" y="162"/>
                      <a:pt x="521" y="160"/>
                      <a:pt x="525" y="157"/>
                    </a:cubicBezTo>
                    <a:cubicBezTo>
                      <a:pt x="537" y="157"/>
                      <a:pt x="537" y="157"/>
                      <a:pt x="537" y="157"/>
                    </a:cubicBezTo>
                    <a:cubicBezTo>
                      <a:pt x="537" y="249"/>
                      <a:pt x="537" y="249"/>
                      <a:pt x="537" y="249"/>
                    </a:cubicBezTo>
                    <a:cubicBezTo>
                      <a:pt x="517" y="249"/>
                      <a:pt x="517" y="249"/>
                      <a:pt x="517" y="249"/>
                    </a:cubicBezTo>
                    <a:cubicBezTo>
                      <a:pt x="517" y="179"/>
                      <a:pt x="517" y="179"/>
                      <a:pt x="517" y="179"/>
                    </a:cubicBezTo>
                    <a:cubicBezTo>
                      <a:pt x="516" y="180"/>
                      <a:pt x="515" y="181"/>
                      <a:pt x="514" y="182"/>
                    </a:cubicBezTo>
                    <a:cubicBezTo>
                      <a:pt x="512" y="183"/>
                      <a:pt x="510" y="184"/>
                      <a:pt x="509" y="184"/>
                    </a:cubicBezTo>
                    <a:cubicBezTo>
                      <a:pt x="507" y="185"/>
                      <a:pt x="505" y="186"/>
                      <a:pt x="504" y="186"/>
                    </a:cubicBezTo>
                    <a:cubicBezTo>
                      <a:pt x="502" y="187"/>
                      <a:pt x="500" y="187"/>
                      <a:pt x="498" y="187"/>
                    </a:cubicBezTo>
                    <a:moveTo>
                      <a:pt x="572" y="187"/>
                    </a:moveTo>
                    <a:cubicBezTo>
                      <a:pt x="572" y="170"/>
                      <a:pt x="572" y="170"/>
                      <a:pt x="572" y="170"/>
                    </a:cubicBezTo>
                    <a:cubicBezTo>
                      <a:pt x="577" y="169"/>
                      <a:pt x="582" y="167"/>
                      <a:pt x="586" y="165"/>
                    </a:cubicBezTo>
                    <a:cubicBezTo>
                      <a:pt x="591" y="162"/>
                      <a:pt x="595" y="160"/>
                      <a:pt x="599" y="157"/>
                    </a:cubicBezTo>
                    <a:cubicBezTo>
                      <a:pt x="611" y="157"/>
                      <a:pt x="611" y="157"/>
                      <a:pt x="611" y="157"/>
                    </a:cubicBezTo>
                    <a:cubicBezTo>
                      <a:pt x="611" y="249"/>
                      <a:pt x="611" y="249"/>
                      <a:pt x="611" y="249"/>
                    </a:cubicBezTo>
                    <a:cubicBezTo>
                      <a:pt x="591" y="249"/>
                      <a:pt x="591" y="249"/>
                      <a:pt x="591" y="249"/>
                    </a:cubicBezTo>
                    <a:cubicBezTo>
                      <a:pt x="591" y="179"/>
                      <a:pt x="591" y="179"/>
                      <a:pt x="591" y="179"/>
                    </a:cubicBezTo>
                    <a:cubicBezTo>
                      <a:pt x="590" y="180"/>
                      <a:pt x="589" y="181"/>
                      <a:pt x="587" y="182"/>
                    </a:cubicBezTo>
                    <a:cubicBezTo>
                      <a:pt x="586" y="183"/>
                      <a:pt x="584" y="184"/>
                      <a:pt x="582" y="184"/>
                    </a:cubicBezTo>
                    <a:cubicBezTo>
                      <a:pt x="581" y="185"/>
                      <a:pt x="579" y="186"/>
                      <a:pt x="577" y="186"/>
                    </a:cubicBezTo>
                    <a:cubicBezTo>
                      <a:pt x="575" y="187"/>
                      <a:pt x="574" y="187"/>
                      <a:pt x="572" y="187"/>
                    </a:cubicBezTo>
                    <a:moveTo>
                      <a:pt x="646" y="187"/>
                    </a:moveTo>
                    <a:cubicBezTo>
                      <a:pt x="646" y="170"/>
                      <a:pt x="646" y="170"/>
                      <a:pt x="646" y="170"/>
                    </a:cubicBezTo>
                    <a:cubicBezTo>
                      <a:pt x="651" y="169"/>
                      <a:pt x="655" y="167"/>
                      <a:pt x="660" y="165"/>
                    </a:cubicBezTo>
                    <a:cubicBezTo>
                      <a:pt x="665" y="162"/>
                      <a:pt x="669" y="160"/>
                      <a:pt x="672" y="157"/>
                    </a:cubicBezTo>
                    <a:cubicBezTo>
                      <a:pt x="684" y="157"/>
                      <a:pt x="684" y="157"/>
                      <a:pt x="684" y="157"/>
                    </a:cubicBezTo>
                    <a:cubicBezTo>
                      <a:pt x="684" y="249"/>
                      <a:pt x="684" y="249"/>
                      <a:pt x="684" y="249"/>
                    </a:cubicBezTo>
                    <a:cubicBezTo>
                      <a:pt x="665" y="249"/>
                      <a:pt x="665" y="249"/>
                      <a:pt x="665" y="249"/>
                    </a:cubicBezTo>
                    <a:cubicBezTo>
                      <a:pt x="665" y="179"/>
                      <a:pt x="665" y="179"/>
                      <a:pt x="665" y="179"/>
                    </a:cubicBezTo>
                    <a:cubicBezTo>
                      <a:pt x="664" y="180"/>
                      <a:pt x="662" y="181"/>
                      <a:pt x="661" y="182"/>
                    </a:cubicBezTo>
                    <a:cubicBezTo>
                      <a:pt x="659" y="183"/>
                      <a:pt x="658" y="184"/>
                      <a:pt x="656" y="184"/>
                    </a:cubicBezTo>
                    <a:cubicBezTo>
                      <a:pt x="654" y="185"/>
                      <a:pt x="653" y="186"/>
                      <a:pt x="651" y="186"/>
                    </a:cubicBezTo>
                    <a:cubicBezTo>
                      <a:pt x="649" y="187"/>
                      <a:pt x="647" y="187"/>
                      <a:pt x="646" y="187"/>
                    </a:cubicBezTo>
                    <a:moveTo>
                      <a:pt x="719" y="187"/>
                    </a:moveTo>
                    <a:cubicBezTo>
                      <a:pt x="719" y="170"/>
                      <a:pt x="719" y="170"/>
                      <a:pt x="719" y="170"/>
                    </a:cubicBezTo>
                    <a:cubicBezTo>
                      <a:pt x="724" y="169"/>
                      <a:pt x="729" y="167"/>
                      <a:pt x="734" y="165"/>
                    </a:cubicBezTo>
                    <a:cubicBezTo>
                      <a:pt x="738" y="162"/>
                      <a:pt x="742" y="160"/>
                      <a:pt x="746" y="157"/>
                    </a:cubicBezTo>
                    <a:cubicBezTo>
                      <a:pt x="758" y="157"/>
                      <a:pt x="758" y="157"/>
                      <a:pt x="758" y="157"/>
                    </a:cubicBezTo>
                    <a:cubicBezTo>
                      <a:pt x="758" y="249"/>
                      <a:pt x="758" y="249"/>
                      <a:pt x="758" y="249"/>
                    </a:cubicBezTo>
                    <a:cubicBezTo>
                      <a:pt x="738" y="249"/>
                      <a:pt x="738" y="249"/>
                      <a:pt x="738" y="249"/>
                    </a:cubicBezTo>
                    <a:cubicBezTo>
                      <a:pt x="738" y="179"/>
                      <a:pt x="738" y="179"/>
                      <a:pt x="738" y="179"/>
                    </a:cubicBezTo>
                    <a:cubicBezTo>
                      <a:pt x="737" y="180"/>
                      <a:pt x="736" y="181"/>
                      <a:pt x="734" y="182"/>
                    </a:cubicBezTo>
                    <a:cubicBezTo>
                      <a:pt x="733" y="183"/>
                      <a:pt x="731" y="184"/>
                      <a:pt x="730" y="184"/>
                    </a:cubicBezTo>
                    <a:cubicBezTo>
                      <a:pt x="728" y="185"/>
                      <a:pt x="726" y="186"/>
                      <a:pt x="724" y="186"/>
                    </a:cubicBezTo>
                    <a:cubicBezTo>
                      <a:pt x="723" y="187"/>
                      <a:pt x="721" y="187"/>
                      <a:pt x="719" y="187"/>
                    </a:cubicBezTo>
                    <a:moveTo>
                      <a:pt x="498" y="33"/>
                    </a:moveTo>
                    <a:cubicBezTo>
                      <a:pt x="498" y="17"/>
                      <a:pt x="498" y="17"/>
                      <a:pt x="498" y="17"/>
                    </a:cubicBezTo>
                    <a:cubicBezTo>
                      <a:pt x="503" y="15"/>
                      <a:pt x="508" y="13"/>
                      <a:pt x="513" y="11"/>
                    </a:cubicBezTo>
                    <a:cubicBezTo>
                      <a:pt x="517" y="9"/>
                      <a:pt x="521" y="6"/>
                      <a:pt x="525" y="3"/>
                    </a:cubicBezTo>
                    <a:cubicBezTo>
                      <a:pt x="537" y="3"/>
                      <a:pt x="537" y="3"/>
                      <a:pt x="537" y="3"/>
                    </a:cubicBezTo>
                    <a:cubicBezTo>
                      <a:pt x="537" y="95"/>
                      <a:pt x="537" y="95"/>
                      <a:pt x="537" y="95"/>
                    </a:cubicBezTo>
                    <a:cubicBezTo>
                      <a:pt x="517" y="95"/>
                      <a:pt x="517" y="95"/>
                      <a:pt x="517" y="95"/>
                    </a:cubicBezTo>
                    <a:cubicBezTo>
                      <a:pt x="517" y="26"/>
                      <a:pt x="517" y="26"/>
                      <a:pt x="517" y="26"/>
                    </a:cubicBezTo>
                    <a:cubicBezTo>
                      <a:pt x="516" y="27"/>
                      <a:pt x="515" y="28"/>
                      <a:pt x="514" y="28"/>
                    </a:cubicBezTo>
                    <a:cubicBezTo>
                      <a:pt x="512" y="29"/>
                      <a:pt x="510" y="30"/>
                      <a:pt x="509" y="31"/>
                    </a:cubicBezTo>
                    <a:cubicBezTo>
                      <a:pt x="507" y="31"/>
                      <a:pt x="505" y="32"/>
                      <a:pt x="504" y="32"/>
                    </a:cubicBezTo>
                    <a:cubicBezTo>
                      <a:pt x="502" y="33"/>
                      <a:pt x="500" y="33"/>
                      <a:pt x="498" y="33"/>
                    </a:cubicBezTo>
                    <a:moveTo>
                      <a:pt x="523" y="0"/>
                    </a:moveTo>
                    <a:cubicBezTo>
                      <a:pt x="503" y="0"/>
                      <a:pt x="483" y="3"/>
                      <a:pt x="463" y="7"/>
                    </a:cubicBezTo>
                    <a:cubicBezTo>
                      <a:pt x="475" y="13"/>
                      <a:pt x="481" y="27"/>
                      <a:pt x="481" y="50"/>
                    </a:cubicBezTo>
                    <a:cubicBezTo>
                      <a:pt x="481" y="65"/>
                      <a:pt x="478" y="76"/>
                      <a:pt x="472" y="84"/>
                    </a:cubicBezTo>
                    <a:cubicBezTo>
                      <a:pt x="467" y="93"/>
                      <a:pt x="458" y="97"/>
                      <a:pt x="448" y="97"/>
                    </a:cubicBezTo>
                    <a:cubicBezTo>
                      <a:pt x="426" y="97"/>
                      <a:pt x="416" y="82"/>
                      <a:pt x="416" y="52"/>
                    </a:cubicBezTo>
                    <a:cubicBezTo>
                      <a:pt x="416" y="38"/>
                      <a:pt x="418" y="28"/>
                      <a:pt x="422" y="20"/>
                    </a:cubicBezTo>
                    <a:cubicBezTo>
                      <a:pt x="411" y="24"/>
                      <a:pt x="400" y="29"/>
                      <a:pt x="390" y="35"/>
                    </a:cubicBezTo>
                    <a:cubicBezTo>
                      <a:pt x="390" y="95"/>
                      <a:pt x="390" y="95"/>
                      <a:pt x="390" y="95"/>
                    </a:cubicBezTo>
                    <a:cubicBezTo>
                      <a:pt x="370" y="95"/>
                      <a:pt x="370" y="95"/>
                      <a:pt x="370" y="95"/>
                    </a:cubicBezTo>
                    <a:cubicBezTo>
                      <a:pt x="370" y="47"/>
                      <a:pt x="370" y="47"/>
                      <a:pt x="370" y="47"/>
                    </a:cubicBezTo>
                    <a:cubicBezTo>
                      <a:pt x="356" y="57"/>
                      <a:pt x="343" y="68"/>
                      <a:pt x="330" y="80"/>
                    </a:cubicBezTo>
                    <a:cubicBezTo>
                      <a:pt x="306" y="109"/>
                      <a:pt x="306" y="109"/>
                      <a:pt x="306" y="109"/>
                    </a:cubicBezTo>
                    <a:cubicBezTo>
                      <a:pt x="278" y="112"/>
                      <a:pt x="278" y="112"/>
                      <a:pt x="278" y="112"/>
                    </a:cubicBezTo>
                    <a:cubicBezTo>
                      <a:pt x="236" y="121"/>
                      <a:pt x="198" y="142"/>
                      <a:pt x="169" y="172"/>
                    </a:cubicBezTo>
                    <a:cubicBezTo>
                      <a:pt x="169" y="249"/>
                      <a:pt x="169" y="249"/>
                      <a:pt x="169" y="249"/>
                    </a:cubicBezTo>
                    <a:cubicBezTo>
                      <a:pt x="149" y="249"/>
                      <a:pt x="149" y="249"/>
                      <a:pt x="149" y="249"/>
                    </a:cubicBezTo>
                    <a:cubicBezTo>
                      <a:pt x="149" y="195"/>
                      <a:pt x="149" y="195"/>
                      <a:pt x="149" y="195"/>
                    </a:cubicBezTo>
                    <a:cubicBezTo>
                      <a:pt x="132" y="219"/>
                      <a:pt x="119" y="247"/>
                      <a:pt x="113" y="277"/>
                    </a:cubicBezTo>
                    <a:cubicBezTo>
                      <a:pt x="112" y="283"/>
                      <a:pt x="112" y="283"/>
                      <a:pt x="112" y="283"/>
                    </a:cubicBezTo>
                    <a:cubicBezTo>
                      <a:pt x="106" y="284"/>
                      <a:pt x="106" y="284"/>
                      <a:pt x="106" y="284"/>
                    </a:cubicBezTo>
                    <a:cubicBezTo>
                      <a:pt x="71" y="291"/>
                      <a:pt x="41" y="312"/>
                      <a:pt x="22" y="341"/>
                    </a:cubicBezTo>
                    <a:cubicBezTo>
                      <a:pt x="22" y="402"/>
                      <a:pt x="22" y="402"/>
                      <a:pt x="22" y="402"/>
                    </a:cubicBezTo>
                    <a:cubicBezTo>
                      <a:pt x="2" y="402"/>
                      <a:pt x="2" y="402"/>
                      <a:pt x="2" y="402"/>
                    </a:cubicBezTo>
                    <a:cubicBezTo>
                      <a:pt x="2" y="390"/>
                      <a:pt x="2" y="390"/>
                      <a:pt x="2" y="390"/>
                    </a:cubicBezTo>
                    <a:cubicBezTo>
                      <a:pt x="1" y="398"/>
                      <a:pt x="0" y="406"/>
                      <a:pt x="0" y="414"/>
                    </a:cubicBezTo>
                    <a:cubicBezTo>
                      <a:pt x="0" y="432"/>
                      <a:pt x="3" y="449"/>
                      <a:pt x="10" y="465"/>
                    </a:cubicBezTo>
                    <a:cubicBezTo>
                      <a:pt x="29" y="466"/>
                      <a:pt x="38" y="480"/>
                      <a:pt x="39" y="508"/>
                    </a:cubicBezTo>
                    <a:cubicBezTo>
                      <a:pt x="50" y="518"/>
                      <a:pt x="62" y="527"/>
                      <a:pt x="76" y="534"/>
                    </a:cubicBezTo>
                    <a:cubicBezTo>
                      <a:pt x="76" y="486"/>
                      <a:pt x="76" y="486"/>
                      <a:pt x="76" y="486"/>
                    </a:cubicBezTo>
                    <a:cubicBezTo>
                      <a:pt x="75" y="487"/>
                      <a:pt x="73" y="488"/>
                      <a:pt x="72" y="489"/>
                    </a:cubicBezTo>
                    <a:cubicBezTo>
                      <a:pt x="70" y="490"/>
                      <a:pt x="69" y="491"/>
                      <a:pt x="67" y="491"/>
                    </a:cubicBezTo>
                    <a:cubicBezTo>
                      <a:pt x="65" y="492"/>
                      <a:pt x="64" y="493"/>
                      <a:pt x="62" y="493"/>
                    </a:cubicBezTo>
                    <a:cubicBezTo>
                      <a:pt x="60" y="494"/>
                      <a:pt x="58" y="494"/>
                      <a:pt x="57" y="494"/>
                    </a:cubicBezTo>
                    <a:cubicBezTo>
                      <a:pt x="57" y="478"/>
                      <a:pt x="57" y="478"/>
                      <a:pt x="57" y="478"/>
                    </a:cubicBezTo>
                    <a:cubicBezTo>
                      <a:pt x="62" y="476"/>
                      <a:pt x="66" y="474"/>
                      <a:pt x="71" y="472"/>
                    </a:cubicBezTo>
                    <a:cubicBezTo>
                      <a:pt x="76" y="470"/>
                      <a:pt x="80" y="467"/>
                      <a:pt x="83" y="464"/>
                    </a:cubicBezTo>
                    <a:cubicBezTo>
                      <a:pt x="95" y="464"/>
                      <a:pt x="95" y="464"/>
                      <a:pt x="95" y="464"/>
                    </a:cubicBezTo>
                    <a:cubicBezTo>
                      <a:pt x="95" y="541"/>
                      <a:pt x="95" y="541"/>
                      <a:pt x="95" y="541"/>
                    </a:cubicBezTo>
                    <a:cubicBezTo>
                      <a:pt x="107" y="545"/>
                      <a:pt x="120" y="547"/>
                      <a:pt x="133" y="547"/>
                    </a:cubicBezTo>
                    <a:cubicBezTo>
                      <a:pt x="140" y="546"/>
                      <a:pt x="140" y="546"/>
                      <a:pt x="140" y="546"/>
                    </a:cubicBezTo>
                    <a:cubicBezTo>
                      <a:pt x="140" y="547"/>
                      <a:pt x="140" y="547"/>
                      <a:pt x="140" y="547"/>
                    </a:cubicBezTo>
                    <a:cubicBezTo>
                      <a:pt x="149" y="547"/>
                      <a:pt x="149" y="547"/>
                      <a:pt x="149" y="547"/>
                    </a:cubicBezTo>
                    <a:cubicBezTo>
                      <a:pt x="149" y="486"/>
                      <a:pt x="149" y="486"/>
                      <a:pt x="149" y="486"/>
                    </a:cubicBezTo>
                    <a:cubicBezTo>
                      <a:pt x="148" y="487"/>
                      <a:pt x="147" y="488"/>
                      <a:pt x="145" y="489"/>
                    </a:cubicBezTo>
                    <a:cubicBezTo>
                      <a:pt x="144" y="490"/>
                      <a:pt x="142" y="491"/>
                      <a:pt x="141" y="491"/>
                    </a:cubicBezTo>
                    <a:cubicBezTo>
                      <a:pt x="139" y="492"/>
                      <a:pt x="137" y="493"/>
                      <a:pt x="135" y="493"/>
                    </a:cubicBezTo>
                    <a:cubicBezTo>
                      <a:pt x="134" y="494"/>
                      <a:pt x="132" y="494"/>
                      <a:pt x="130" y="494"/>
                    </a:cubicBezTo>
                    <a:cubicBezTo>
                      <a:pt x="130" y="478"/>
                      <a:pt x="130" y="478"/>
                      <a:pt x="130" y="478"/>
                    </a:cubicBezTo>
                    <a:cubicBezTo>
                      <a:pt x="135" y="476"/>
                      <a:pt x="140" y="474"/>
                      <a:pt x="145" y="472"/>
                    </a:cubicBezTo>
                    <a:cubicBezTo>
                      <a:pt x="149" y="470"/>
                      <a:pt x="153" y="467"/>
                      <a:pt x="157" y="464"/>
                    </a:cubicBezTo>
                    <a:cubicBezTo>
                      <a:pt x="169" y="464"/>
                      <a:pt x="169" y="464"/>
                      <a:pt x="169" y="464"/>
                    </a:cubicBezTo>
                    <a:cubicBezTo>
                      <a:pt x="169" y="547"/>
                      <a:pt x="169" y="547"/>
                      <a:pt x="169" y="547"/>
                    </a:cubicBezTo>
                    <a:cubicBezTo>
                      <a:pt x="223" y="547"/>
                      <a:pt x="223" y="547"/>
                      <a:pt x="223" y="547"/>
                    </a:cubicBezTo>
                    <a:cubicBezTo>
                      <a:pt x="223" y="486"/>
                      <a:pt x="223" y="486"/>
                      <a:pt x="223" y="486"/>
                    </a:cubicBezTo>
                    <a:cubicBezTo>
                      <a:pt x="222" y="487"/>
                      <a:pt x="220" y="488"/>
                      <a:pt x="219" y="489"/>
                    </a:cubicBezTo>
                    <a:cubicBezTo>
                      <a:pt x="218" y="490"/>
                      <a:pt x="216" y="491"/>
                      <a:pt x="214" y="491"/>
                    </a:cubicBezTo>
                    <a:cubicBezTo>
                      <a:pt x="213" y="492"/>
                      <a:pt x="211" y="493"/>
                      <a:pt x="209" y="493"/>
                    </a:cubicBezTo>
                    <a:cubicBezTo>
                      <a:pt x="207" y="494"/>
                      <a:pt x="206" y="494"/>
                      <a:pt x="204" y="494"/>
                    </a:cubicBezTo>
                    <a:cubicBezTo>
                      <a:pt x="204" y="478"/>
                      <a:pt x="204" y="478"/>
                      <a:pt x="204" y="478"/>
                    </a:cubicBezTo>
                    <a:cubicBezTo>
                      <a:pt x="209" y="476"/>
                      <a:pt x="214" y="474"/>
                      <a:pt x="218" y="472"/>
                    </a:cubicBezTo>
                    <a:cubicBezTo>
                      <a:pt x="223" y="470"/>
                      <a:pt x="227" y="467"/>
                      <a:pt x="231" y="464"/>
                    </a:cubicBezTo>
                    <a:cubicBezTo>
                      <a:pt x="243" y="464"/>
                      <a:pt x="243" y="464"/>
                      <a:pt x="243" y="464"/>
                    </a:cubicBezTo>
                    <a:cubicBezTo>
                      <a:pt x="243" y="547"/>
                      <a:pt x="243" y="547"/>
                      <a:pt x="243" y="547"/>
                    </a:cubicBezTo>
                    <a:cubicBezTo>
                      <a:pt x="296" y="547"/>
                      <a:pt x="296" y="547"/>
                      <a:pt x="296" y="547"/>
                    </a:cubicBezTo>
                    <a:cubicBezTo>
                      <a:pt x="296" y="486"/>
                      <a:pt x="296" y="486"/>
                      <a:pt x="296" y="486"/>
                    </a:cubicBezTo>
                    <a:cubicBezTo>
                      <a:pt x="295" y="487"/>
                      <a:pt x="294" y="488"/>
                      <a:pt x="293" y="489"/>
                    </a:cubicBezTo>
                    <a:cubicBezTo>
                      <a:pt x="291" y="490"/>
                      <a:pt x="290" y="491"/>
                      <a:pt x="288" y="491"/>
                    </a:cubicBezTo>
                    <a:cubicBezTo>
                      <a:pt x="286" y="492"/>
                      <a:pt x="285" y="493"/>
                      <a:pt x="283" y="493"/>
                    </a:cubicBezTo>
                    <a:cubicBezTo>
                      <a:pt x="281" y="494"/>
                      <a:pt x="279" y="494"/>
                      <a:pt x="277" y="494"/>
                    </a:cubicBezTo>
                    <a:cubicBezTo>
                      <a:pt x="277" y="478"/>
                      <a:pt x="277" y="478"/>
                      <a:pt x="277" y="478"/>
                    </a:cubicBezTo>
                    <a:cubicBezTo>
                      <a:pt x="283" y="476"/>
                      <a:pt x="287" y="474"/>
                      <a:pt x="292" y="472"/>
                    </a:cubicBezTo>
                    <a:cubicBezTo>
                      <a:pt x="296" y="470"/>
                      <a:pt x="301" y="467"/>
                      <a:pt x="304" y="464"/>
                    </a:cubicBezTo>
                    <a:cubicBezTo>
                      <a:pt x="316" y="464"/>
                      <a:pt x="316" y="464"/>
                      <a:pt x="316" y="464"/>
                    </a:cubicBezTo>
                    <a:cubicBezTo>
                      <a:pt x="316" y="547"/>
                      <a:pt x="316" y="547"/>
                      <a:pt x="316" y="547"/>
                    </a:cubicBezTo>
                    <a:cubicBezTo>
                      <a:pt x="351" y="547"/>
                      <a:pt x="351" y="547"/>
                      <a:pt x="351" y="547"/>
                    </a:cubicBezTo>
                    <a:cubicBezTo>
                      <a:pt x="345" y="539"/>
                      <a:pt x="342" y="528"/>
                      <a:pt x="342" y="512"/>
                    </a:cubicBezTo>
                    <a:cubicBezTo>
                      <a:pt x="342" y="497"/>
                      <a:pt x="345" y="485"/>
                      <a:pt x="351" y="477"/>
                    </a:cubicBezTo>
                    <a:cubicBezTo>
                      <a:pt x="357" y="469"/>
                      <a:pt x="365" y="465"/>
                      <a:pt x="376" y="465"/>
                    </a:cubicBezTo>
                    <a:cubicBezTo>
                      <a:pt x="397" y="465"/>
                      <a:pt x="407" y="480"/>
                      <a:pt x="407" y="510"/>
                    </a:cubicBezTo>
                    <a:cubicBezTo>
                      <a:pt x="407" y="526"/>
                      <a:pt x="404" y="537"/>
                      <a:pt x="399" y="545"/>
                    </a:cubicBezTo>
                    <a:cubicBezTo>
                      <a:pt x="398" y="546"/>
                      <a:pt x="398" y="546"/>
                      <a:pt x="397" y="547"/>
                    </a:cubicBezTo>
                    <a:cubicBezTo>
                      <a:pt x="444" y="547"/>
                      <a:pt x="444" y="547"/>
                      <a:pt x="444" y="547"/>
                    </a:cubicBezTo>
                    <a:cubicBezTo>
                      <a:pt x="444" y="486"/>
                      <a:pt x="444" y="486"/>
                      <a:pt x="444" y="486"/>
                    </a:cubicBezTo>
                    <a:cubicBezTo>
                      <a:pt x="443" y="487"/>
                      <a:pt x="441" y="488"/>
                      <a:pt x="440" y="489"/>
                    </a:cubicBezTo>
                    <a:cubicBezTo>
                      <a:pt x="438" y="490"/>
                      <a:pt x="437" y="491"/>
                      <a:pt x="435" y="491"/>
                    </a:cubicBezTo>
                    <a:cubicBezTo>
                      <a:pt x="433" y="492"/>
                      <a:pt x="432" y="493"/>
                      <a:pt x="430" y="493"/>
                    </a:cubicBezTo>
                    <a:cubicBezTo>
                      <a:pt x="428" y="494"/>
                      <a:pt x="426" y="494"/>
                      <a:pt x="425" y="494"/>
                    </a:cubicBezTo>
                    <a:cubicBezTo>
                      <a:pt x="425" y="478"/>
                      <a:pt x="425" y="478"/>
                      <a:pt x="425" y="478"/>
                    </a:cubicBezTo>
                    <a:cubicBezTo>
                      <a:pt x="430" y="476"/>
                      <a:pt x="435" y="474"/>
                      <a:pt x="439" y="472"/>
                    </a:cubicBezTo>
                    <a:cubicBezTo>
                      <a:pt x="444" y="470"/>
                      <a:pt x="448" y="467"/>
                      <a:pt x="451" y="464"/>
                    </a:cubicBezTo>
                    <a:cubicBezTo>
                      <a:pt x="463" y="464"/>
                      <a:pt x="463" y="464"/>
                      <a:pt x="463" y="464"/>
                    </a:cubicBezTo>
                    <a:cubicBezTo>
                      <a:pt x="463" y="547"/>
                      <a:pt x="463" y="547"/>
                      <a:pt x="463" y="547"/>
                    </a:cubicBezTo>
                    <a:cubicBezTo>
                      <a:pt x="498" y="547"/>
                      <a:pt x="498" y="547"/>
                      <a:pt x="498" y="547"/>
                    </a:cubicBezTo>
                    <a:cubicBezTo>
                      <a:pt x="492" y="539"/>
                      <a:pt x="489" y="528"/>
                      <a:pt x="489" y="512"/>
                    </a:cubicBezTo>
                    <a:cubicBezTo>
                      <a:pt x="489" y="497"/>
                      <a:pt x="492" y="485"/>
                      <a:pt x="498" y="477"/>
                    </a:cubicBezTo>
                    <a:cubicBezTo>
                      <a:pt x="504" y="469"/>
                      <a:pt x="512" y="465"/>
                      <a:pt x="523" y="465"/>
                    </a:cubicBezTo>
                    <a:cubicBezTo>
                      <a:pt x="544" y="465"/>
                      <a:pt x="554" y="480"/>
                      <a:pt x="554" y="510"/>
                    </a:cubicBezTo>
                    <a:cubicBezTo>
                      <a:pt x="554" y="526"/>
                      <a:pt x="552" y="537"/>
                      <a:pt x="546" y="545"/>
                    </a:cubicBezTo>
                    <a:cubicBezTo>
                      <a:pt x="545" y="546"/>
                      <a:pt x="545" y="546"/>
                      <a:pt x="545" y="547"/>
                    </a:cubicBezTo>
                    <a:cubicBezTo>
                      <a:pt x="591" y="547"/>
                      <a:pt x="591" y="547"/>
                      <a:pt x="591" y="547"/>
                    </a:cubicBezTo>
                    <a:cubicBezTo>
                      <a:pt x="591" y="486"/>
                      <a:pt x="591" y="486"/>
                      <a:pt x="591" y="486"/>
                    </a:cubicBezTo>
                    <a:cubicBezTo>
                      <a:pt x="590" y="487"/>
                      <a:pt x="589" y="488"/>
                      <a:pt x="587" y="489"/>
                    </a:cubicBezTo>
                    <a:cubicBezTo>
                      <a:pt x="586" y="490"/>
                      <a:pt x="584" y="491"/>
                      <a:pt x="582" y="491"/>
                    </a:cubicBezTo>
                    <a:cubicBezTo>
                      <a:pt x="581" y="492"/>
                      <a:pt x="579" y="493"/>
                      <a:pt x="577" y="493"/>
                    </a:cubicBezTo>
                    <a:cubicBezTo>
                      <a:pt x="575" y="494"/>
                      <a:pt x="574" y="494"/>
                      <a:pt x="572" y="494"/>
                    </a:cubicBezTo>
                    <a:cubicBezTo>
                      <a:pt x="572" y="478"/>
                      <a:pt x="572" y="478"/>
                      <a:pt x="572" y="478"/>
                    </a:cubicBezTo>
                    <a:cubicBezTo>
                      <a:pt x="577" y="476"/>
                      <a:pt x="582" y="474"/>
                      <a:pt x="586" y="472"/>
                    </a:cubicBezTo>
                    <a:cubicBezTo>
                      <a:pt x="591" y="470"/>
                      <a:pt x="595" y="467"/>
                      <a:pt x="599" y="464"/>
                    </a:cubicBezTo>
                    <a:cubicBezTo>
                      <a:pt x="611" y="464"/>
                      <a:pt x="611" y="464"/>
                      <a:pt x="611" y="464"/>
                    </a:cubicBezTo>
                    <a:cubicBezTo>
                      <a:pt x="611" y="547"/>
                      <a:pt x="611" y="547"/>
                      <a:pt x="611" y="547"/>
                    </a:cubicBezTo>
                    <a:cubicBezTo>
                      <a:pt x="665" y="547"/>
                      <a:pt x="665" y="547"/>
                      <a:pt x="665" y="547"/>
                    </a:cubicBezTo>
                    <a:cubicBezTo>
                      <a:pt x="665" y="486"/>
                      <a:pt x="665" y="486"/>
                      <a:pt x="665" y="486"/>
                    </a:cubicBezTo>
                    <a:cubicBezTo>
                      <a:pt x="664" y="487"/>
                      <a:pt x="662" y="488"/>
                      <a:pt x="661" y="489"/>
                    </a:cubicBezTo>
                    <a:cubicBezTo>
                      <a:pt x="659" y="490"/>
                      <a:pt x="658" y="491"/>
                      <a:pt x="656" y="491"/>
                    </a:cubicBezTo>
                    <a:cubicBezTo>
                      <a:pt x="654" y="492"/>
                      <a:pt x="653" y="493"/>
                      <a:pt x="651" y="493"/>
                    </a:cubicBezTo>
                    <a:cubicBezTo>
                      <a:pt x="649" y="494"/>
                      <a:pt x="647" y="494"/>
                      <a:pt x="646" y="494"/>
                    </a:cubicBezTo>
                    <a:cubicBezTo>
                      <a:pt x="646" y="478"/>
                      <a:pt x="646" y="478"/>
                      <a:pt x="646" y="478"/>
                    </a:cubicBezTo>
                    <a:cubicBezTo>
                      <a:pt x="651" y="476"/>
                      <a:pt x="655" y="474"/>
                      <a:pt x="660" y="472"/>
                    </a:cubicBezTo>
                    <a:cubicBezTo>
                      <a:pt x="665" y="470"/>
                      <a:pt x="669" y="467"/>
                      <a:pt x="672" y="464"/>
                    </a:cubicBezTo>
                    <a:cubicBezTo>
                      <a:pt x="684" y="464"/>
                      <a:pt x="684" y="464"/>
                      <a:pt x="684" y="464"/>
                    </a:cubicBezTo>
                    <a:cubicBezTo>
                      <a:pt x="684" y="547"/>
                      <a:pt x="684" y="547"/>
                      <a:pt x="684" y="547"/>
                    </a:cubicBezTo>
                    <a:cubicBezTo>
                      <a:pt x="738" y="547"/>
                      <a:pt x="738" y="547"/>
                      <a:pt x="738" y="547"/>
                    </a:cubicBezTo>
                    <a:cubicBezTo>
                      <a:pt x="738" y="486"/>
                      <a:pt x="738" y="486"/>
                      <a:pt x="738" y="486"/>
                    </a:cubicBezTo>
                    <a:cubicBezTo>
                      <a:pt x="737" y="487"/>
                      <a:pt x="736" y="488"/>
                      <a:pt x="734" y="489"/>
                    </a:cubicBezTo>
                    <a:cubicBezTo>
                      <a:pt x="733" y="490"/>
                      <a:pt x="731" y="491"/>
                      <a:pt x="730" y="491"/>
                    </a:cubicBezTo>
                    <a:cubicBezTo>
                      <a:pt x="728" y="492"/>
                      <a:pt x="726" y="493"/>
                      <a:pt x="724" y="493"/>
                    </a:cubicBezTo>
                    <a:cubicBezTo>
                      <a:pt x="723" y="494"/>
                      <a:pt x="721" y="494"/>
                      <a:pt x="719" y="494"/>
                    </a:cubicBezTo>
                    <a:cubicBezTo>
                      <a:pt x="719" y="478"/>
                      <a:pt x="719" y="478"/>
                      <a:pt x="719" y="478"/>
                    </a:cubicBezTo>
                    <a:cubicBezTo>
                      <a:pt x="724" y="476"/>
                      <a:pt x="729" y="474"/>
                      <a:pt x="734" y="472"/>
                    </a:cubicBezTo>
                    <a:cubicBezTo>
                      <a:pt x="738" y="470"/>
                      <a:pt x="742" y="467"/>
                      <a:pt x="746" y="464"/>
                    </a:cubicBezTo>
                    <a:cubicBezTo>
                      <a:pt x="758" y="464"/>
                      <a:pt x="758" y="464"/>
                      <a:pt x="758" y="464"/>
                    </a:cubicBezTo>
                    <a:cubicBezTo>
                      <a:pt x="758" y="547"/>
                      <a:pt x="758" y="547"/>
                      <a:pt x="758" y="547"/>
                    </a:cubicBezTo>
                    <a:cubicBezTo>
                      <a:pt x="792" y="547"/>
                      <a:pt x="792" y="547"/>
                      <a:pt x="792" y="547"/>
                    </a:cubicBezTo>
                    <a:cubicBezTo>
                      <a:pt x="787" y="539"/>
                      <a:pt x="784" y="528"/>
                      <a:pt x="784" y="512"/>
                    </a:cubicBezTo>
                    <a:cubicBezTo>
                      <a:pt x="784" y="497"/>
                      <a:pt x="787" y="485"/>
                      <a:pt x="793" y="477"/>
                    </a:cubicBezTo>
                    <a:cubicBezTo>
                      <a:pt x="798" y="469"/>
                      <a:pt x="807" y="465"/>
                      <a:pt x="818" y="465"/>
                    </a:cubicBezTo>
                    <a:cubicBezTo>
                      <a:pt x="838" y="465"/>
                      <a:pt x="849" y="480"/>
                      <a:pt x="849" y="510"/>
                    </a:cubicBezTo>
                    <a:cubicBezTo>
                      <a:pt x="849" y="526"/>
                      <a:pt x="846" y="537"/>
                      <a:pt x="840" y="545"/>
                    </a:cubicBezTo>
                    <a:cubicBezTo>
                      <a:pt x="840" y="546"/>
                      <a:pt x="840" y="546"/>
                      <a:pt x="839" y="547"/>
                    </a:cubicBezTo>
                    <a:cubicBezTo>
                      <a:pt x="885" y="547"/>
                      <a:pt x="885" y="547"/>
                      <a:pt x="885" y="547"/>
                    </a:cubicBezTo>
                    <a:cubicBezTo>
                      <a:pt x="885" y="486"/>
                      <a:pt x="885" y="486"/>
                      <a:pt x="885" y="486"/>
                    </a:cubicBezTo>
                    <a:cubicBezTo>
                      <a:pt x="884" y="487"/>
                      <a:pt x="883" y="488"/>
                      <a:pt x="882" y="489"/>
                    </a:cubicBezTo>
                    <a:cubicBezTo>
                      <a:pt x="880" y="490"/>
                      <a:pt x="879" y="491"/>
                      <a:pt x="877" y="491"/>
                    </a:cubicBezTo>
                    <a:cubicBezTo>
                      <a:pt x="875" y="492"/>
                      <a:pt x="874" y="493"/>
                      <a:pt x="872" y="493"/>
                    </a:cubicBezTo>
                    <a:cubicBezTo>
                      <a:pt x="870" y="494"/>
                      <a:pt x="868" y="494"/>
                      <a:pt x="866" y="494"/>
                    </a:cubicBezTo>
                    <a:cubicBezTo>
                      <a:pt x="866" y="478"/>
                      <a:pt x="866" y="478"/>
                      <a:pt x="866" y="478"/>
                    </a:cubicBezTo>
                    <a:cubicBezTo>
                      <a:pt x="872" y="476"/>
                      <a:pt x="876" y="474"/>
                      <a:pt x="881" y="472"/>
                    </a:cubicBezTo>
                    <a:cubicBezTo>
                      <a:pt x="885" y="470"/>
                      <a:pt x="890" y="467"/>
                      <a:pt x="893" y="464"/>
                    </a:cubicBezTo>
                    <a:cubicBezTo>
                      <a:pt x="905" y="464"/>
                      <a:pt x="905" y="464"/>
                      <a:pt x="905" y="464"/>
                    </a:cubicBezTo>
                    <a:cubicBezTo>
                      <a:pt x="905" y="547"/>
                      <a:pt x="905" y="547"/>
                      <a:pt x="905" y="547"/>
                    </a:cubicBezTo>
                    <a:cubicBezTo>
                      <a:pt x="959" y="547"/>
                      <a:pt x="959" y="547"/>
                      <a:pt x="959" y="547"/>
                    </a:cubicBezTo>
                    <a:cubicBezTo>
                      <a:pt x="959" y="486"/>
                      <a:pt x="959" y="486"/>
                      <a:pt x="959" y="486"/>
                    </a:cubicBezTo>
                    <a:cubicBezTo>
                      <a:pt x="958" y="487"/>
                      <a:pt x="957" y="488"/>
                      <a:pt x="955" y="489"/>
                    </a:cubicBezTo>
                    <a:cubicBezTo>
                      <a:pt x="954" y="490"/>
                      <a:pt x="952" y="491"/>
                      <a:pt x="951" y="491"/>
                    </a:cubicBezTo>
                    <a:cubicBezTo>
                      <a:pt x="949" y="492"/>
                      <a:pt x="947" y="493"/>
                      <a:pt x="945" y="493"/>
                    </a:cubicBezTo>
                    <a:cubicBezTo>
                      <a:pt x="944" y="494"/>
                      <a:pt x="942" y="494"/>
                      <a:pt x="940" y="494"/>
                    </a:cubicBezTo>
                    <a:cubicBezTo>
                      <a:pt x="940" y="478"/>
                      <a:pt x="940" y="478"/>
                      <a:pt x="940" y="478"/>
                    </a:cubicBezTo>
                    <a:cubicBezTo>
                      <a:pt x="945" y="476"/>
                      <a:pt x="950" y="474"/>
                      <a:pt x="955" y="472"/>
                    </a:cubicBezTo>
                    <a:cubicBezTo>
                      <a:pt x="959" y="470"/>
                      <a:pt x="963" y="467"/>
                      <a:pt x="967" y="464"/>
                    </a:cubicBezTo>
                    <a:cubicBezTo>
                      <a:pt x="979" y="464"/>
                      <a:pt x="979" y="464"/>
                      <a:pt x="979" y="464"/>
                    </a:cubicBezTo>
                    <a:cubicBezTo>
                      <a:pt x="979" y="547"/>
                      <a:pt x="979" y="547"/>
                      <a:pt x="979" y="547"/>
                    </a:cubicBezTo>
                    <a:cubicBezTo>
                      <a:pt x="990" y="546"/>
                      <a:pt x="1000" y="545"/>
                      <a:pt x="1010" y="542"/>
                    </a:cubicBezTo>
                    <a:cubicBezTo>
                      <a:pt x="1007" y="535"/>
                      <a:pt x="1005" y="525"/>
                      <a:pt x="1005" y="512"/>
                    </a:cubicBezTo>
                    <a:cubicBezTo>
                      <a:pt x="1005" y="497"/>
                      <a:pt x="1008" y="485"/>
                      <a:pt x="1013" y="477"/>
                    </a:cubicBezTo>
                    <a:cubicBezTo>
                      <a:pt x="1019" y="469"/>
                      <a:pt x="1028" y="465"/>
                      <a:pt x="1038" y="465"/>
                    </a:cubicBezTo>
                    <a:cubicBezTo>
                      <a:pt x="1059" y="465"/>
                      <a:pt x="1069" y="479"/>
                      <a:pt x="1070" y="508"/>
                    </a:cubicBezTo>
                    <a:cubicBezTo>
                      <a:pt x="1073" y="505"/>
                      <a:pt x="1076" y="501"/>
                      <a:pt x="1079" y="497"/>
                    </a:cubicBezTo>
                    <a:cubicBezTo>
                      <a:pt x="1081" y="489"/>
                      <a:pt x="1083" y="482"/>
                      <a:pt x="1087" y="477"/>
                    </a:cubicBezTo>
                    <a:cubicBezTo>
                      <a:pt x="1090" y="473"/>
                      <a:pt x="1093" y="470"/>
                      <a:pt x="1097" y="468"/>
                    </a:cubicBezTo>
                    <a:cubicBezTo>
                      <a:pt x="1105" y="451"/>
                      <a:pt x="1109" y="433"/>
                      <a:pt x="1109" y="414"/>
                    </a:cubicBezTo>
                    <a:cubicBezTo>
                      <a:pt x="1109" y="410"/>
                      <a:pt x="1109" y="406"/>
                      <a:pt x="1108" y="402"/>
                    </a:cubicBezTo>
                    <a:cubicBezTo>
                      <a:pt x="1106" y="402"/>
                      <a:pt x="1106" y="402"/>
                      <a:pt x="1106" y="402"/>
                    </a:cubicBezTo>
                    <a:cubicBezTo>
                      <a:pt x="1106" y="388"/>
                      <a:pt x="1106" y="388"/>
                      <a:pt x="1106" y="388"/>
                    </a:cubicBezTo>
                    <a:cubicBezTo>
                      <a:pt x="1096" y="336"/>
                      <a:pt x="1055" y="294"/>
                      <a:pt x="1002" y="284"/>
                    </a:cubicBezTo>
                    <a:cubicBezTo>
                      <a:pt x="979" y="281"/>
                      <a:pt x="979" y="281"/>
                      <a:pt x="979" y="281"/>
                    </a:cubicBezTo>
                    <a:cubicBezTo>
                      <a:pt x="971" y="266"/>
                      <a:pt x="971" y="266"/>
                      <a:pt x="971" y="266"/>
                    </a:cubicBezTo>
                    <a:cubicBezTo>
                      <a:pt x="958" y="247"/>
                      <a:pt x="941" y="230"/>
                      <a:pt x="922" y="217"/>
                    </a:cubicBezTo>
                    <a:cubicBezTo>
                      <a:pt x="920" y="226"/>
                      <a:pt x="918" y="233"/>
                      <a:pt x="914" y="238"/>
                    </a:cubicBezTo>
                    <a:cubicBezTo>
                      <a:pt x="908" y="246"/>
                      <a:pt x="900" y="250"/>
                      <a:pt x="889" y="250"/>
                    </a:cubicBezTo>
                    <a:cubicBezTo>
                      <a:pt x="868" y="250"/>
                      <a:pt x="857" y="235"/>
                      <a:pt x="857" y="205"/>
                    </a:cubicBezTo>
                    <a:cubicBezTo>
                      <a:pt x="857" y="200"/>
                      <a:pt x="858" y="195"/>
                      <a:pt x="859" y="191"/>
                    </a:cubicBezTo>
                    <a:cubicBezTo>
                      <a:pt x="855" y="190"/>
                      <a:pt x="851" y="189"/>
                      <a:pt x="848" y="189"/>
                    </a:cubicBezTo>
                    <a:cubicBezTo>
                      <a:pt x="849" y="193"/>
                      <a:pt x="849" y="198"/>
                      <a:pt x="849" y="203"/>
                    </a:cubicBezTo>
                    <a:cubicBezTo>
                      <a:pt x="849" y="218"/>
                      <a:pt x="846" y="230"/>
                      <a:pt x="840" y="238"/>
                    </a:cubicBezTo>
                    <a:cubicBezTo>
                      <a:pt x="835" y="246"/>
                      <a:pt x="826" y="250"/>
                      <a:pt x="816" y="250"/>
                    </a:cubicBezTo>
                    <a:cubicBezTo>
                      <a:pt x="795" y="250"/>
                      <a:pt x="784" y="235"/>
                      <a:pt x="784" y="205"/>
                    </a:cubicBezTo>
                    <a:cubicBezTo>
                      <a:pt x="784" y="200"/>
                      <a:pt x="784" y="195"/>
                      <a:pt x="785" y="191"/>
                    </a:cubicBezTo>
                    <a:cubicBezTo>
                      <a:pt x="782" y="191"/>
                      <a:pt x="782" y="191"/>
                      <a:pt x="782" y="191"/>
                    </a:cubicBezTo>
                    <a:cubicBezTo>
                      <a:pt x="774" y="166"/>
                      <a:pt x="774" y="166"/>
                      <a:pt x="774" y="166"/>
                    </a:cubicBezTo>
                    <a:cubicBezTo>
                      <a:pt x="763" y="140"/>
                      <a:pt x="748" y="116"/>
                      <a:pt x="729" y="94"/>
                    </a:cubicBezTo>
                    <a:cubicBezTo>
                      <a:pt x="723" y="91"/>
                      <a:pt x="718" y="86"/>
                      <a:pt x="714" y="78"/>
                    </a:cubicBezTo>
                    <a:cubicBezTo>
                      <a:pt x="710" y="74"/>
                      <a:pt x="705" y="70"/>
                      <a:pt x="700" y="65"/>
                    </a:cubicBezTo>
                    <a:cubicBezTo>
                      <a:pt x="699" y="73"/>
                      <a:pt x="697" y="79"/>
                      <a:pt x="693" y="84"/>
                    </a:cubicBezTo>
                    <a:cubicBezTo>
                      <a:pt x="687" y="93"/>
                      <a:pt x="679" y="97"/>
                      <a:pt x="669" y="97"/>
                    </a:cubicBezTo>
                    <a:cubicBezTo>
                      <a:pt x="647" y="97"/>
                      <a:pt x="637" y="82"/>
                      <a:pt x="637" y="52"/>
                    </a:cubicBezTo>
                    <a:cubicBezTo>
                      <a:pt x="637" y="42"/>
                      <a:pt x="638" y="33"/>
                      <a:pt x="640" y="26"/>
                    </a:cubicBezTo>
                    <a:cubicBezTo>
                      <a:pt x="634" y="24"/>
                      <a:pt x="628" y="21"/>
                      <a:pt x="622" y="19"/>
                    </a:cubicBezTo>
                    <a:cubicBezTo>
                      <a:pt x="626" y="26"/>
                      <a:pt x="628" y="36"/>
                      <a:pt x="628" y="50"/>
                    </a:cubicBezTo>
                    <a:cubicBezTo>
                      <a:pt x="628" y="65"/>
                      <a:pt x="625" y="76"/>
                      <a:pt x="619" y="84"/>
                    </a:cubicBezTo>
                    <a:cubicBezTo>
                      <a:pt x="614" y="93"/>
                      <a:pt x="606" y="97"/>
                      <a:pt x="595" y="97"/>
                    </a:cubicBezTo>
                    <a:cubicBezTo>
                      <a:pt x="574" y="97"/>
                      <a:pt x="563" y="82"/>
                      <a:pt x="563" y="52"/>
                    </a:cubicBezTo>
                    <a:cubicBezTo>
                      <a:pt x="563" y="36"/>
                      <a:pt x="566" y="24"/>
                      <a:pt x="572" y="16"/>
                    </a:cubicBezTo>
                    <a:cubicBezTo>
                      <a:pt x="575" y="12"/>
                      <a:pt x="578" y="9"/>
                      <a:pt x="583" y="7"/>
                    </a:cubicBezTo>
                    <a:cubicBezTo>
                      <a:pt x="564" y="3"/>
                      <a:pt x="544" y="0"/>
                      <a:pt x="5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3" name="Freeform 20"/>
              <p:cNvSpPr>
                <a:spLocks/>
              </p:cNvSpPr>
              <p:nvPr userDrawn="1"/>
            </p:nvSpPr>
            <p:spPr bwMode="auto">
              <a:xfrm>
                <a:off x="7846" y="-854"/>
                <a:ext cx="48" cy="79"/>
              </a:xfrm>
              <a:custGeom>
                <a:avLst/>
                <a:gdLst>
                  <a:gd name="T0" fmla="*/ 0 w 24"/>
                  <a:gd name="T1" fmla="*/ 0 h 39"/>
                  <a:gd name="T2" fmla="*/ 0 w 24"/>
                  <a:gd name="T3" fmla="*/ 9 h 39"/>
                  <a:gd name="T4" fmla="*/ 12 w 24"/>
                  <a:gd name="T5" fmla="*/ 39 h 39"/>
                  <a:gd name="T6" fmla="*/ 24 w 24"/>
                  <a:gd name="T7" fmla="*/ 10 h 39"/>
                  <a:gd name="T8" fmla="*/ 0 w 24"/>
                  <a:gd name="T9" fmla="*/ 0 h 39"/>
                </a:gdLst>
                <a:ahLst/>
                <a:cxnLst>
                  <a:cxn ang="0">
                    <a:pos x="T0" y="T1"/>
                  </a:cxn>
                  <a:cxn ang="0">
                    <a:pos x="T2" y="T3"/>
                  </a:cxn>
                  <a:cxn ang="0">
                    <a:pos x="T4" y="T5"/>
                  </a:cxn>
                  <a:cxn ang="0">
                    <a:pos x="T6" y="T7"/>
                  </a:cxn>
                  <a:cxn ang="0">
                    <a:pos x="T8" y="T9"/>
                  </a:cxn>
                </a:cxnLst>
                <a:rect l="0" t="0" r="r" b="b"/>
                <a:pathLst>
                  <a:path w="24" h="39">
                    <a:moveTo>
                      <a:pt x="0" y="0"/>
                    </a:moveTo>
                    <a:cubicBezTo>
                      <a:pt x="0" y="3"/>
                      <a:pt x="0" y="6"/>
                      <a:pt x="0" y="9"/>
                    </a:cubicBezTo>
                    <a:cubicBezTo>
                      <a:pt x="0" y="29"/>
                      <a:pt x="4" y="39"/>
                      <a:pt x="12" y="39"/>
                    </a:cubicBezTo>
                    <a:cubicBezTo>
                      <a:pt x="20" y="39"/>
                      <a:pt x="24" y="29"/>
                      <a:pt x="24" y="10"/>
                    </a:cubicBezTo>
                    <a:cubicBezTo>
                      <a:pt x="16" y="6"/>
                      <a:pt x="8"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4" name="Freeform 21"/>
              <p:cNvSpPr>
                <a:spLocks/>
              </p:cNvSpPr>
              <p:nvPr userDrawn="1"/>
            </p:nvSpPr>
            <p:spPr bwMode="auto">
              <a:xfrm>
                <a:off x="7253" y="-1210"/>
                <a:ext cx="50" cy="125"/>
              </a:xfrm>
              <a:custGeom>
                <a:avLst/>
                <a:gdLst>
                  <a:gd name="T0" fmla="*/ 13 w 25"/>
                  <a:gd name="T1" fmla="*/ 0 h 62"/>
                  <a:gd name="T2" fmla="*/ 0 w 25"/>
                  <a:gd name="T3" fmla="*/ 32 h 62"/>
                  <a:gd name="T4" fmla="*/ 13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4" y="0"/>
                      <a:pt x="0" y="11"/>
                      <a:pt x="0" y="32"/>
                    </a:cubicBezTo>
                    <a:cubicBezTo>
                      <a:pt x="0" y="52"/>
                      <a:pt x="4" y="62"/>
                      <a:pt x="13"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5" name="Freeform 22"/>
              <p:cNvSpPr>
                <a:spLocks/>
              </p:cNvSpPr>
              <p:nvPr userDrawn="1"/>
            </p:nvSpPr>
            <p:spPr bwMode="auto">
              <a:xfrm>
                <a:off x="6958" y="-1210"/>
                <a:ext cx="50" cy="125"/>
              </a:xfrm>
              <a:custGeom>
                <a:avLst/>
                <a:gdLst>
                  <a:gd name="T0" fmla="*/ 13 w 25"/>
                  <a:gd name="T1" fmla="*/ 0 h 62"/>
                  <a:gd name="T2" fmla="*/ 0 w 25"/>
                  <a:gd name="T3" fmla="*/ 32 h 62"/>
                  <a:gd name="T4" fmla="*/ 12 w 25"/>
                  <a:gd name="T5" fmla="*/ 62 h 62"/>
                  <a:gd name="T6" fmla="*/ 25 w 25"/>
                  <a:gd name="T7" fmla="*/ 31 h 62"/>
                  <a:gd name="T8" fmla="*/ 13 w 25"/>
                  <a:gd name="T9" fmla="*/ 0 h 62"/>
                </a:gdLst>
                <a:ahLst/>
                <a:cxnLst>
                  <a:cxn ang="0">
                    <a:pos x="T0" y="T1"/>
                  </a:cxn>
                  <a:cxn ang="0">
                    <a:pos x="T2" y="T3"/>
                  </a:cxn>
                  <a:cxn ang="0">
                    <a:pos x="T4" y="T5"/>
                  </a:cxn>
                  <a:cxn ang="0">
                    <a:pos x="T6" y="T7"/>
                  </a:cxn>
                  <a:cxn ang="0">
                    <a:pos x="T8" y="T9"/>
                  </a:cxn>
                </a:cxnLst>
                <a:rect l="0" t="0" r="r" b="b"/>
                <a:pathLst>
                  <a:path w="25" h="62">
                    <a:moveTo>
                      <a:pt x="13" y="0"/>
                    </a:moveTo>
                    <a:cubicBezTo>
                      <a:pt x="4" y="0"/>
                      <a:pt x="0" y="11"/>
                      <a:pt x="0" y="32"/>
                    </a:cubicBezTo>
                    <a:cubicBezTo>
                      <a:pt x="0" y="52"/>
                      <a:pt x="4" y="62"/>
                      <a:pt x="12" y="62"/>
                    </a:cubicBezTo>
                    <a:cubicBezTo>
                      <a:pt x="21" y="62"/>
                      <a:pt x="25" y="52"/>
                      <a:pt x="25" y="31"/>
                    </a:cubicBezTo>
                    <a:cubicBezTo>
                      <a:pt x="25" y="10"/>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6" name="Freeform 23"/>
              <p:cNvSpPr>
                <a:spLocks/>
              </p:cNvSpPr>
              <p:nvPr userDrawn="1"/>
            </p:nvSpPr>
            <p:spPr bwMode="auto">
              <a:xfrm>
                <a:off x="7549" y="-592"/>
                <a:ext cx="50" cy="126"/>
              </a:xfrm>
              <a:custGeom>
                <a:avLst/>
                <a:gdLst>
                  <a:gd name="T0" fmla="*/ 13 w 25"/>
                  <a:gd name="T1" fmla="*/ 0 h 63"/>
                  <a:gd name="T2" fmla="*/ 0 w 25"/>
                  <a:gd name="T3" fmla="*/ 32 h 63"/>
                  <a:gd name="T4" fmla="*/ 13 w 25"/>
                  <a:gd name="T5" fmla="*/ 63 h 63"/>
                  <a:gd name="T6" fmla="*/ 25 w 25"/>
                  <a:gd name="T7" fmla="*/ 31 h 63"/>
                  <a:gd name="T8" fmla="*/ 13 w 25"/>
                  <a:gd name="T9" fmla="*/ 0 h 63"/>
                </a:gdLst>
                <a:ahLst/>
                <a:cxnLst>
                  <a:cxn ang="0">
                    <a:pos x="T0" y="T1"/>
                  </a:cxn>
                  <a:cxn ang="0">
                    <a:pos x="T2" y="T3"/>
                  </a:cxn>
                  <a:cxn ang="0">
                    <a:pos x="T4" y="T5"/>
                  </a:cxn>
                  <a:cxn ang="0">
                    <a:pos x="T6" y="T7"/>
                  </a:cxn>
                  <a:cxn ang="0">
                    <a:pos x="T8" y="T9"/>
                  </a:cxn>
                </a:cxnLst>
                <a:rect l="0" t="0" r="r" b="b"/>
                <a:pathLst>
                  <a:path w="25" h="63">
                    <a:moveTo>
                      <a:pt x="13" y="0"/>
                    </a:moveTo>
                    <a:cubicBezTo>
                      <a:pt x="5" y="0"/>
                      <a:pt x="0" y="11"/>
                      <a:pt x="0" y="32"/>
                    </a:cubicBezTo>
                    <a:cubicBezTo>
                      <a:pt x="0" y="53"/>
                      <a:pt x="4" y="63"/>
                      <a:pt x="13" y="63"/>
                    </a:cubicBezTo>
                    <a:cubicBezTo>
                      <a:pt x="21" y="63"/>
                      <a:pt x="25" y="52"/>
                      <a:pt x="25" y="31"/>
                    </a:cubicBezTo>
                    <a:cubicBezTo>
                      <a:pt x="25" y="11"/>
                      <a:pt x="21"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nvGrpSpPr>
            <p:cNvPr id="4" name="Group 3"/>
            <p:cNvGrpSpPr/>
            <p:nvPr userDrawn="1"/>
          </p:nvGrpSpPr>
          <p:grpSpPr>
            <a:xfrm>
              <a:off x="8356090" y="4003502"/>
              <a:ext cx="3528164" cy="1742058"/>
              <a:chOff x="2915160" y="-69313"/>
              <a:chExt cx="3528164" cy="1742058"/>
            </a:xfrm>
          </p:grpSpPr>
          <p:grpSp>
            <p:nvGrpSpPr>
              <p:cNvPr id="12" name="Group 11"/>
              <p:cNvGrpSpPr/>
              <p:nvPr userDrawn="1"/>
            </p:nvGrpSpPr>
            <p:grpSpPr>
              <a:xfrm>
                <a:off x="2924551" y="-67757"/>
                <a:ext cx="3518773" cy="1739005"/>
                <a:chOff x="7132627" y="479425"/>
                <a:chExt cx="4359825" cy="2154661"/>
              </a:xfrm>
            </p:grpSpPr>
            <p:sp>
              <p:nvSpPr>
                <p:cNvPr id="41" name="Oval 40"/>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4"/>
              <p:cNvGrpSpPr>
                <a:grpSpLocks noChangeAspect="1"/>
              </p:cNvGrpSpPr>
              <p:nvPr userDrawn="1"/>
            </p:nvGrpSpPr>
            <p:grpSpPr bwMode="auto">
              <a:xfrm>
                <a:off x="2915160" y="-69313"/>
                <a:ext cx="3522196" cy="1742058"/>
                <a:chOff x="2624" y="1565"/>
                <a:chExt cx="2588" cy="1280"/>
              </a:xfrm>
              <a:solidFill>
                <a:srgbClr val="A1D5FF">
                  <a:alpha val="4000"/>
                </a:srgbClr>
              </a:solidFill>
            </p:grpSpPr>
            <p:sp>
              <p:nvSpPr>
                <p:cNvPr id="14"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9"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0"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grpSp>
      <p:grpSp>
        <p:nvGrpSpPr>
          <p:cNvPr id="108" name="Group 107"/>
          <p:cNvGrpSpPr/>
          <p:nvPr userDrawn="1"/>
        </p:nvGrpSpPr>
        <p:grpSpPr>
          <a:xfrm>
            <a:off x="507149" y="2838287"/>
            <a:ext cx="4217465" cy="896559"/>
            <a:chOff x="2235201" y="5027614"/>
            <a:chExt cx="3160712" cy="671816"/>
          </a:xfrm>
        </p:grpSpPr>
        <p:sp>
          <p:nvSpPr>
            <p:cNvPr id="142"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43"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46"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47"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49"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50"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51"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52"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grpSp>
          <p:nvGrpSpPr>
            <p:cNvPr id="153" name="Group 152"/>
            <p:cNvGrpSpPr/>
            <p:nvPr/>
          </p:nvGrpSpPr>
          <p:grpSpPr>
            <a:xfrm>
              <a:off x="2746376" y="5544737"/>
              <a:ext cx="2138362" cy="154693"/>
              <a:chOff x="2395538" y="5508609"/>
              <a:chExt cx="2765425" cy="200056"/>
            </a:xfrm>
            <a:solidFill>
              <a:schemeClr val="bg2">
                <a:lumMod val="50000"/>
              </a:schemeClr>
            </a:solidFill>
          </p:grpSpPr>
          <p:sp>
            <p:nvSpPr>
              <p:cNvPr id="154"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55"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56"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gradFill>
                    <a:gsLst>
                      <a:gs pos="0">
                        <a:srgbClr val="FFFFFF"/>
                      </a:gs>
                      <a:gs pos="100000">
                        <a:srgbClr val="FFFFFF"/>
                      </a:gs>
                    </a:gsLst>
                    <a:lin ang="5400000" scaled="1"/>
                  </a:gradFill>
                </a:endParaRPr>
              </a:p>
            </p:txBody>
          </p:sp>
          <p:sp>
            <p:nvSpPr>
              <p:cNvPr id="157"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58"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59"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60"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61"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320956"/>
          </a:xfrm>
        </p:spPr>
        <p:txBody>
          <a:bodyPr wrap="square">
            <a:spAutoFit/>
          </a:bodyPr>
          <a:lstStyle>
            <a:lvl1pPr marL="281677" indent="-281677">
              <a:spcBef>
                <a:spcPts val="1200"/>
              </a:spcBef>
              <a:buClr>
                <a:schemeClr val="tx2"/>
              </a:buClr>
              <a:buFont typeface="Arial" pitchFamily="34" charset="0"/>
              <a:buChar char="•"/>
              <a:defRPr lang="en-US" sz="3137" kern="1200" spc="0" baseline="0" dirty="0">
                <a:gradFill>
                  <a:gsLst>
                    <a:gs pos="1250">
                      <a:schemeClr val="tx2"/>
                    </a:gs>
                    <a:gs pos="99000">
                      <a:schemeClr val="tx2"/>
                    </a:gs>
                  </a:gsLst>
                  <a:lin ang="5400000" scaled="0"/>
                </a:gradFill>
                <a:latin typeface="+mj-lt"/>
                <a:ea typeface="+mn-ea"/>
                <a:cs typeface="+mn-cs"/>
              </a:defRPr>
            </a:lvl1pPr>
            <a:lvl2pPr marL="520702" indent="-228601">
              <a:defRPr sz="2353"/>
            </a:lvl2pPr>
            <a:lvl3pPr marL="685803" indent="-165101">
              <a:tabLst/>
              <a:defRPr sz="1961"/>
            </a:lvl3pPr>
            <a:lvl4pPr marL="863603" indent="-177801">
              <a:defRPr/>
            </a:lvl4pPr>
            <a:lvl5pPr marL="1028704" indent="-165101">
              <a:tabLst/>
              <a:defRPr/>
            </a:lvl5pPr>
          </a:lstStyle>
          <a:p>
            <a:pPr marL="281677" marR="0" lvl="0"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Edit Master text styles</a:t>
            </a:r>
          </a:p>
          <a:p>
            <a:pPr marL="281677" marR="0" lvl="1"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tx2"/>
              </a:buClr>
              <a:buSzPct val="90000"/>
              <a:buFont typeface="Arial" pitchFamily="34" charset="0"/>
              <a:buChar char="•"/>
              <a:tabLst/>
            </a:pPr>
            <a:r>
              <a:rPr lang="en-US"/>
              <a:t>Fifth level</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grpSp>
        <p:nvGrpSpPr>
          <p:cNvPr id="76" name="Group 75"/>
          <p:cNvGrpSpPr/>
          <p:nvPr userDrawn="1"/>
        </p:nvGrpSpPr>
        <p:grpSpPr>
          <a:xfrm>
            <a:off x="6499665" y="918682"/>
            <a:ext cx="4958350" cy="5157024"/>
            <a:chOff x="6140212" y="563759"/>
            <a:chExt cx="5692749" cy="5920010"/>
          </a:xfrm>
        </p:grpSpPr>
        <p:sp>
          <p:nvSpPr>
            <p:cNvPr id="74" name="Trapezoid 73"/>
            <p:cNvSpPr/>
            <p:nvPr userDrawn="1"/>
          </p:nvSpPr>
          <p:spPr bwMode="auto">
            <a:xfrm>
              <a:off x="7481495" y="2186301"/>
              <a:ext cx="3156720" cy="4198437"/>
            </a:xfrm>
            <a:prstGeom prst="trapezoid">
              <a:avLst/>
            </a:prstGeom>
            <a:solidFill>
              <a:srgbClr val="FFF100">
                <a:alpha val="5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p:cNvSpPr/>
            <p:nvPr userDrawn="1"/>
          </p:nvSpPr>
          <p:spPr bwMode="auto">
            <a:xfrm>
              <a:off x="8069556" y="563759"/>
              <a:ext cx="1992258" cy="1992258"/>
            </a:xfrm>
            <a:prstGeom prst="ellipse">
              <a:avLst/>
            </a:prstGeom>
            <a:noFill/>
            <a:ln w="88900">
              <a:solidFill>
                <a:srgbClr val="FFF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p:cNvSpPr/>
            <p:nvPr userDrawn="1"/>
          </p:nvSpPr>
          <p:spPr bwMode="auto">
            <a:xfrm>
              <a:off x="8233803" y="731916"/>
              <a:ext cx="1655944" cy="1655944"/>
            </a:xfrm>
            <a:prstGeom prst="ellipse">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userDrawn="1"/>
          </p:nvGrpSpPr>
          <p:grpSpPr>
            <a:xfrm>
              <a:off x="6140212" y="1606808"/>
              <a:ext cx="3528164" cy="1742058"/>
              <a:chOff x="8284462" y="929983"/>
              <a:chExt cx="3528164" cy="1742058"/>
            </a:xfrm>
          </p:grpSpPr>
          <p:grpSp>
            <p:nvGrpSpPr>
              <p:cNvPr id="40" name="Group 39"/>
              <p:cNvGrpSpPr/>
              <p:nvPr userDrawn="1"/>
            </p:nvGrpSpPr>
            <p:grpSpPr>
              <a:xfrm>
                <a:off x="8293853" y="931539"/>
                <a:ext cx="3518773" cy="1739005"/>
                <a:chOff x="7132627" y="479425"/>
                <a:chExt cx="4359825" cy="2154661"/>
              </a:xfrm>
            </p:grpSpPr>
            <p:sp>
              <p:nvSpPr>
                <p:cNvPr id="69" name="Oval 68"/>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60"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2"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3"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4"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5"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6"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7"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8"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49"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0"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1"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2"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3"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4"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5"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6"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7"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8"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59"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1"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2"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3"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4"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5"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6"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7"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68"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grpSp>
        </p:grpSp>
        <p:grpSp>
          <p:nvGrpSpPr>
            <p:cNvPr id="4" name="Group 3"/>
            <p:cNvGrpSpPr/>
            <p:nvPr userDrawn="1"/>
          </p:nvGrpSpPr>
          <p:grpSpPr>
            <a:xfrm>
              <a:off x="9276205" y="1231465"/>
              <a:ext cx="2556756" cy="1262418"/>
              <a:chOff x="8284462" y="929983"/>
              <a:chExt cx="3528164" cy="1742058"/>
            </a:xfrm>
          </p:grpSpPr>
          <p:grpSp>
            <p:nvGrpSpPr>
              <p:cNvPr id="6" name="Group 5"/>
              <p:cNvGrpSpPr/>
              <p:nvPr userDrawn="1"/>
            </p:nvGrpSpPr>
            <p:grpSpPr>
              <a:xfrm>
                <a:off x="8293853" y="931539"/>
                <a:ext cx="3518773" cy="1739005"/>
                <a:chOff x="7132627" y="479425"/>
                <a:chExt cx="4359825" cy="2154661"/>
              </a:xfrm>
            </p:grpSpPr>
            <p:sp>
              <p:nvSpPr>
                <p:cNvPr id="35" name="Oval 34"/>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36"/>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8"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9"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0"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1"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2"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3"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4"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5"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6"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7"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8"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19"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0"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1"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2"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3"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4"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5"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6"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7"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8"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9"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30"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31"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32"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33"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34"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grpSp>
        </p:grpSp>
        <p:sp>
          <p:nvSpPr>
            <p:cNvPr id="75" name="Oval 74"/>
            <p:cNvSpPr/>
            <p:nvPr userDrawn="1"/>
          </p:nvSpPr>
          <p:spPr bwMode="auto">
            <a:xfrm>
              <a:off x="7481944" y="6300891"/>
              <a:ext cx="3156271" cy="182878"/>
            </a:xfrm>
            <a:prstGeom prst="ellipse">
              <a:avLst/>
            </a:prstGeom>
            <a:solidFill>
              <a:srgbClr val="FFF1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Trapezoid 81"/>
            <p:cNvSpPr/>
            <p:nvPr userDrawn="1"/>
          </p:nvSpPr>
          <p:spPr bwMode="auto">
            <a:xfrm>
              <a:off x="8088067" y="4564465"/>
              <a:ext cx="1927691" cy="1829613"/>
            </a:xfrm>
            <a:prstGeom prst="trapezoid">
              <a:avLst>
                <a:gd name="adj" fmla="val 16162"/>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p:cNvSpPr/>
            <p:nvPr userDrawn="1"/>
          </p:nvSpPr>
          <p:spPr bwMode="auto">
            <a:xfrm>
              <a:off x="8088069" y="6346666"/>
              <a:ext cx="1927690" cy="91326"/>
            </a:xfrm>
            <a:prstGeom prst="ellipse">
              <a:avLst/>
            </a:prstGeom>
            <a:solidFill>
              <a:srgbClr val="CADA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C5D40C"/>
                </a:solidFill>
                <a:ea typeface="Segoe UI" pitchFamily="34" charset="0"/>
                <a:cs typeface="Segoe UI" pitchFamily="34" charset="0"/>
              </a:endParaRPr>
            </a:p>
          </p:txBody>
        </p:sp>
        <p:grpSp>
          <p:nvGrpSpPr>
            <p:cNvPr id="88" name="Group 87"/>
            <p:cNvGrpSpPr/>
            <p:nvPr userDrawn="1"/>
          </p:nvGrpSpPr>
          <p:grpSpPr>
            <a:xfrm>
              <a:off x="8386480" y="4565445"/>
              <a:ext cx="1338244" cy="1014487"/>
              <a:chOff x="8169013" y="3449815"/>
              <a:chExt cx="2928603" cy="2220096"/>
            </a:xfrm>
          </p:grpSpPr>
          <p:sp>
            <p:nvSpPr>
              <p:cNvPr id="84" name="Rectangle 83"/>
              <p:cNvSpPr/>
              <p:nvPr userDrawn="1"/>
            </p:nvSpPr>
            <p:spPr bwMode="auto">
              <a:xfrm>
                <a:off x="9253107" y="5100192"/>
                <a:ext cx="760411" cy="443114"/>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userDrawn="1"/>
            </p:nvSpPr>
            <p:spPr bwMode="auto">
              <a:xfrm>
                <a:off x="8169013" y="3449815"/>
                <a:ext cx="2928603" cy="1903593"/>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userDrawn="1"/>
            </p:nvSpPr>
            <p:spPr bwMode="auto">
              <a:xfrm>
                <a:off x="8274517" y="3549656"/>
                <a:ext cx="2717594" cy="17039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b="1">
                  <a:gradFill>
                    <a:gsLst>
                      <a:gs pos="13208">
                        <a:srgbClr val="E81123">
                          <a:lumMod val="10000"/>
                          <a:alpha val="75000"/>
                        </a:srgbClr>
                      </a:gs>
                      <a:gs pos="66000">
                        <a:srgbClr val="E81123">
                          <a:lumMod val="10000"/>
                          <a:alpha val="75000"/>
                        </a:srgbClr>
                      </a:gs>
                    </a:gsLst>
                    <a:lin ang="5400000" scaled="0"/>
                  </a:gradFill>
                  <a:ea typeface="Segoe UI" pitchFamily="34" charset="0"/>
                  <a:cs typeface="Segoe UI" pitchFamily="34" charset="0"/>
                </a:endParaRPr>
              </a:p>
            </p:txBody>
          </p:sp>
          <p:sp>
            <p:nvSpPr>
              <p:cNvPr id="87" name="Rectangle 86"/>
              <p:cNvSpPr/>
              <p:nvPr userDrawn="1"/>
            </p:nvSpPr>
            <p:spPr bwMode="auto">
              <a:xfrm>
                <a:off x="8975281" y="5543306"/>
                <a:ext cx="1316062" cy="12660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525252"/>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6633849" y="1883894"/>
            <a:ext cx="4552100" cy="3163470"/>
            <a:chOff x="7041188" y="3259670"/>
            <a:chExt cx="4643379" cy="3226446"/>
          </a:xfrm>
        </p:grpSpPr>
        <p:sp>
          <p:nvSpPr>
            <p:cNvPr id="14" name="Rectangle 13"/>
            <p:cNvSpPr/>
            <p:nvPr userDrawn="1"/>
          </p:nvSpPr>
          <p:spPr bwMode="auto">
            <a:xfrm>
              <a:off x="7041188" y="3259670"/>
              <a:ext cx="4643379" cy="32264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userDrawn="1"/>
          </p:nvGrpSpPr>
          <p:grpSpPr>
            <a:xfrm>
              <a:off x="7191604" y="3405822"/>
              <a:ext cx="4345907" cy="2930384"/>
              <a:chOff x="5929632" y="1942799"/>
              <a:chExt cx="5760657" cy="3884328"/>
            </a:xfrm>
          </p:grpSpPr>
          <p:sp>
            <p:nvSpPr>
              <p:cNvPr id="3" name="Rectangle 2"/>
              <p:cNvSpPr/>
              <p:nvPr userDrawn="1"/>
            </p:nvSpPr>
            <p:spPr bwMode="auto">
              <a:xfrm>
                <a:off x="5929632" y="1942799"/>
                <a:ext cx="5760657" cy="3566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b="1">
                    <a:gradFill>
                      <a:gsLst>
                        <a:gs pos="20755">
                          <a:srgbClr val="00188F">
                            <a:alpha val="25000"/>
                          </a:srgbClr>
                        </a:gs>
                        <a:gs pos="43000">
                          <a:srgbClr val="00188F">
                            <a:alpha val="25000"/>
                          </a:srgbClr>
                        </a:gs>
                      </a:gsLst>
                      <a:lin ang="5400000" scaled="0"/>
                    </a:gradFill>
                    <a:ea typeface="Segoe UI" pitchFamily="34" charset="0"/>
                    <a:cs typeface="Segoe UI" pitchFamily="34" charset="0"/>
                  </a:rPr>
                  <a:t>1000100001010101011100011100100010000101010101110001110010001000010101010111000111001000100001010101011100011100100010000101010101110001110010001000010101010111000111001000100001010101</a:t>
                </a:r>
              </a:p>
            </p:txBody>
          </p:sp>
          <p:sp>
            <p:nvSpPr>
              <p:cNvPr id="4" name="Rectangle 3"/>
              <p:cNvSpPr/>
              <p:nvPr userDrawn="1"/>
            </p:nvSpPr>
            <p:spPr bwMode="auto">
              <a:xfrm>
                <a:off x="6309676" y="5714657"/>
                <a:ext cx="5292232" cy="614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Isosceles Triangle 4"/>
              <p:cNvSpPr/>
              <p:nvPr userDrawn="1"/>
            </p:nvSpPr>
            <p:spPr bwMode="auto">
              <a:xfrm rot="5400000">
                <a:off x="6022999" y="5660267"/>
                <a:ext cx="179220" cy="15450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6494968" y="5653351"/>
                <a:ext cx="168331" cy="168331"/>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6540513" y="5698896"/>
                <a:ext cx="77238" cy="7723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userDrawn="1"/>
            </p:nvSpPr>
            <p:spPr bwMode="auto">
              <a:xfrm rot="5400000">
                <a:off x="8029950" y="3041119"/>
                <a:ext cx="1588596" cy="1369480"/>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p:cNvCxnSpPr/>
              <p:nvPr userDrawn="1"/>
            </p:nvCxnSpPr>
            <p:spPr>
              <a:xfrm>
                <a:off x="6309676" y="5648177"/>
                <a:ext cx="0" cy="173504"/>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601909" y="5649070"/>
                <a:ext cx="0" cy="17350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26415">
                      <a:srgbClr val="FFFFFF"/>
                    </a:gs>
                    <a:gs pos="46000">
                      <a:srgbClr val="FFFFFF"/>
                    </a:gs>
                  </a:gsLst>
                  <a:lin ang="5400000" scaled="0"/>
                </a:gradFill>
                <a:effectLst/>
                <a:latin typeface="+mj-lt"/>
                <a:ea typeface="+mn-ea"/>
                <a:cs typeface="Segoe UI" pitchFamily="34" charset="0"/>
              </a:defRPr>
            </a:lvl1pPr>
          </a:lstStyle>
          <a:p>
            <a:r>
              <a:rPr lang="en-US"/>
              <a:t>Video title</a:t>
            </a:r>
          </a:p>
        </p:txBody>
      </p:sp>
      <p:grpSp>
        <p:nvGrpSpPr>
          <p:cNvPr id="22" name="Group 21"/>
          <p:cNvGrpSpPr/>
          <p:nvPr userDrawn="1"/>
        </p:nvGrpSpPr>
        <p:grpSpPr>
          <a:xfrm>
            <a:off x="7870949" y="3354866"/>
            <a:ext cx="1261203" cy="3503134"/>
            <a:chOff x="8597802" y="3854941"/>
            <a:chExt cx="1286493" cy="3572872"/>
          </a:xfrm>
        </p:grpSpPr>
        <p:sp>
          <p:nvSpPr>
            <p:cNvPr id="19" name="Freeform 5"/>
            <p:cNvSpPr>
              <a:spLocks/>
            </p:cNvSpPr>
            <p:nvPr userDrawn="1"/>
          </p:nvSpPr>
          <p:spPr bwMode="auto">
            <a:xfrm flipH="1">
              <a:off x="8597802" y="3854941"/>
              <a:ext cx="1286493" cy="2792524"/>
            </a:xfrm>
            <a:custGeom>
              <a:avLst/>
              <a:gdLst>
                <a:gd name="T0" fmla="*/ 265 w 289"/>
                <a:gd name="T1" fmla="*/ 165 h 632"/>
                <a:gd name="T2" fmla="*/ 242 w 289"/>
                <a:gd name="T3" fmla="*/ 188 h 632"/>
                <a:gd name="T4" fmla="*/ 242 w 289"/>
                <a:gd name="T5" fmla="*/ 229 h 632"/>
                <a:gd name="T6" fmla="*/ 234 w 289"/>
                <a:gd name="T7" fmla="*/ 229 h 632"/>
                <a:gd name="T8" fmla="*/ 234 w 289"/>
                <a:gd name="T9" fmla="*/ 153 h 632"/>
                <a:gd name="T10" fmla="*/ 211 w 289"/>
                <a:gd name="T11" fmla="*/ 129 h 632"/>
                <a:gd name="T12" fmla="*/ 187 w 289"/>
                <a:gd name="T13" fmla="*/ 153 h 632"/>
                <a:gd name="T14" fmla="*/ 187 w 289"/>
                <a:gd name="T15" fmla="*/ 224 h 632"/>
                <a:gd name="T16" fmla="*/ 178 w 289"/>
                <a:gd name="T17" fmla="*/ 224 h 632"/>
                <a:gd name="T18" fmla="*/ 178 w 289"/>
                <a:gd name="T19" fmla="*/ 124 h 632"/>
                <a:gd name="T20" fmla="*/ 153 w 289"/>
                <a:gd name="T21" fmla="*/ 99 h 632"/>
                <a:gd name="T22" fmla="*/ 128 w 289"/>
                <a:gd name="T23" fmla="*/ 124 h 632"/>
                <a:gd name="T24" fmla="*/ 128 w 289"/>
                <a:gd name="T25" fmla="*/ 224 h 632"/>
                <a:gd name="T26" fmla="*/ 119 w 289"/>
                <a:gd name="T27" fmla="*/ 224 h 632"/>
                <a:gd name="T28" fmla="*/ 119 w 289"/>
                <a:gd name="T29" fmla="*/ 27 h 632"/>
                <a:gd name="T30" fmla="*/ 92 w 289"/>
                <a:gd name="T31" fmla="*/ 0 h 632"/>
                <a:gd name="T32" fmla="*/ 64 w 289"/>
                <a:gd name="T33" fmla="*/ 27 h 632"/>
                <a:gd name="T34" fmla="*/ 64 w 289"/>
                <a:gd name="T35" fmla="*/ 235 h 632"/>
                <a:gd name="T36" fmla="*/ 57 w 289"/>
                <a:gd name="T37" fmla="*/ 235 h 632"/>
                <a:gd name="T38" fmla="*/ 51 w 289"/>
                <a:gd name="T39" fmla="*/ 192 h 632"/>
                <a:gd name="T40" fmla="*/ 0 w 289"/>
                <a:gd name="T41" fmla="*/ 166 h 632"/>
                <a:gd name="T42" fmla="*/ 0 w 289"/>
                <a:gd name="T43" fmla="*/ 302 h 632"/>
                <a:gd name="T44" fmla="*/ 50 w 289"/>
                <a:gd name="T45" fmla="*/ 371 h 632"/>
                <a:gd name="T46" fmla="*/ 71 w 289"/>
                <a:gd name="T47" fmla="*/ 412 h 632"/>
                <a:gd name="T48" fmla="*/ 71 w 289"/>
                <a:gd name="T49" fmla="*/ 632 h 632"/>
                <a:gd name="T50" fmla="*/ 252 w 289"/>
                <a:gd name="T51" fmla="*/ 632 h 632"/>
                <a:gd name="T52" fmla="*/ 252 w 289"/>
                <a:gd name="T53" fmla="*/ 412 h 632"/>
                <a:gd name="T54" fmla="*/ 263 w 289"/>
                <a:gd name="T55" fmla="*/ 367 h 632"/>
                <a:gd name="T56" fmla="*/ 289 w 289"/>
                <a:gd name="T57" fmla="*/ 323 h 632"/>
                <a:gd name="T58" fmla="*/ 289 w 289"/>
                <a:gd name="T59" fmla="*/ 284 h 632"/>
                <a:gd name="T60" fmla="*/ 289 w 289"/>
                <a:gd name="T61" fmla="*/ 272 h 632"/>
                <a:gd name="T62" fmla="*/ 289 w 289"/>
                <a:gd name="T63" fmla="*/ 188 h 632"/>
                <a:gd name="T64" fmla="*/ 265 w 289"/>
                <a:gd name="T65" fmla="*/ 165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9" h="632">
                  <a:moveTo>
                    <a:pt x="265" y="165"/>
                  </a:moveTo>
                  <a:cubicBezTo>
                    <a:pt x="252" y="165"/>
                    <a:pt x="242" y="175"/>
                    <a:pt x="242" y="188"/>
                  </a:cubicBezTo>
                  <a:cubicBezTo>
                    <a:pt x="242" y="229"/>
                    <a:pt x="242" y="229"/>
                    <a:pt x="242" y="229"/>
                  </a:cubicBezTo>
                  <a:cubicBezTo>
                    <a:pt x="234" y="229"/>
                    <a:pt x="234" y="229"/>
                    <a:pt x="234" y="229"/>
                  </a:cubicBezTo>
                  <a:cubicBezTo>
                    <a:pt x="234" y="153"/>
                    <a:pt x="234" y="153"/>
                    <a:pt x="234" y="153"/>
                  </a:cubicBezTo>
                  <a:cubicBezTo>
                    <a:pt x="234" y="140"/>
                    <a:pt x="224" y="129"/>
                    <a:pt x="211" y="129"/>
                  </a:cubicBezTo>
                  <a:cubicBezTo>
                    <a:pt x="198" y="129"/>
                    <a:pt x="187" y="140"/>
                    <a:pt x="187" y="153"/>
                  </a:cubicBezTo>
                  <a:cubicBezTo>
                    <a:pt x="187" y="224"/>
                    <a:pt x="187" y="224"/>
                    <a:pt x="187" y="224"/>
                  </a:cubicBezTo>
                  <a:cubicBezTo>
                    <a:pt x="178" y="224"/>
                    <a:pt x="178" y="224"/>
                    <a:pt x="178" y="224"/>
                  </a:cubicBezTo>
                  <a:cubicBezTo>
                    <a:pt x="178" y="124"/>
                    <a:pt x="178" y="124"/>
                    <a:pt x="178" y="124"/>
                  </a:cubicBezTo>
                  <a:cubicBezTo>
                    <a:pt x="178" y="110"/>
                    <a:pt x="167" y="99"/>
                    <a:pt x="153" y="99"/>
                  </a:cubicBezTo>
                  <a:cubicBezTo>
                    <a:pt x="139" y="99"/>
                    <a:pt x="128" y="110"/>
                    <a:pt x="128" y="124"/>
                  </a:cubicBezTo>
                  <a:cubicBezTo>
                    <a:pt x="128" y="224"/>
                    <a:pt x="128" y="224"/>
                    <a:pt x="128" y="224"/>
                  </a:cubicBezTo>
                  <a:cubicBezTo>
                    <a:pt x="119" y="224"/>
                    <a:pt x="119" y="224"/>
                    <a:pt x="119" y="224"/>
                  </a:cubicBezTo>
                  <a:cubicBezTo>
                    <a:pt x="119" y="27"/>
                    <a:pt x="119" y="27"/>
                    <a:pt x="119" y="27"/>
                  </a:cubicBezTo>
                  <a:cubicBezTo>
                    <a:pt x="119" y="12"/>
                    <a:pt x="107" y="0"/>
                    <a:pt x="92" y="0"/>
                  </a:cubicBezTo>
                  <a:cubicBezTo>
                    <a:pt x="76" y="0"/>
                    <a:pt x="64" y="12"/>
                    <a:pt x="64" y="27"/>
                  </a:cubicBezTo>
                  <a:cubicBezTo>
                    <a:pt x="64" y="235"/>
                    <a:pt x="64" y="235"/>
                    <a:pt x="64" y="235"/>
                  </a:cubicBezTo>
                  <a:cubicBezTo>
                    <a:pt x="57" y="235"/>
                    <a:pt x="57" y="235"/>
                    <a:pt x="57" y="235"/>
                  </a:cubicBezTo>
                  <a:cubicBezTo>
                    <a:pt x="57" y="235"/>
                    <a:pt x="58" y="211"/>
                    <a:pt x="51" y="192"/>
                  </a:cubicBezTo>
                  <a:cubicBezTo>
                    <a:pt x="40" y="161"/>
                    <a:pt x="0" y="166"/>
                    <a:pt x="0" y="166"/>
                  </a:cubicBezTo>
                  <a:cubicBezTo>
                    <a:pt x="0" y="166"/>
                    <a:pt x="0" y="261"/>
                    <a:pt x="0" y="302"/>
                  </a:cubicBezTo>
                  <a:cubicBezTo>
                    <a:pt x="0" y="343"/>
                    <a:pt x="29" y="357"/>
                    <a:pt x="50" y="371"/>
                  </a:cubicBezTo>
                  <a:cubicBezTo>
                    <a:pt x="72" y="384"/>
                    <a:pt x="71" y="412"/>
                    <a:pt x="71" y="412"/>
                  </a:cubicBezTo>
                  <a:cubicBezTo>
                    <a:pt x="71" y="632"/>
                    <a:pt x="71" y="632"/>
                    <a:pt x="71" y="632"/>
                  </a:cubicBezTo>
                  <a:cubicBezTo>
                    <a:pt x="252" y="632"/>
                    <a:pt x="252" y="632"/>
                    <a:pt x="252" y="632"/>
                  </a:cubicBezTo>
                  <a:cubicBezTo>
                    <a:pt x="252" y="412"/>
                    <a:pt x="252" y="412"/>
                    <a:pt x="252" y="412"/>
                  </a:cubicBezTo>
                  <a:cubicBezTo>
                    <a:pt x="252" y="380"/>
                    <a:pt x="263" y="367"/>
                    <a:pt x="263" y="367"/>
                  </a:cubicBezTo>
                  <a:cubicBezTo>
                    <a:pt x="288" y="342"/>
                    <a:pt x="289" y="323"/>
                    <a:pt x="289" y="323"/>
                  </a:cubicBezTo>
                  <a:cubicBezTo>
                    <a:pt x="289" y="284"/>
                    <a:pt x="289" y="284"/>
                    <a:pt x="289" y="284"/>
                  </a:cubicBezTo>
                  <a:cubicBezTo>
                    <a:pt x="289" y="272"/>
                    <a:pt x="289" y="272"/>
                    <a:pt x="289" y="272"/>
                  </a:cubicBezTo>
                  <a:cubicBezTo>
                    <a:pt x="289" y="188"/>
                    <a:pt x="289" y="188"/>
                    <a:pt x="289" y="188"/>
                  </a:cubicBezTo>
                  <a:cubicBezTo>
                    <a:pt x="289" y="175"/>
                    <a:pt x="278" y="165"/>
                    <a:pt x="265" y="165"/>
                  </a:cubicBez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sz="1765">
                <a:solidFill>
                  <a:srgbClr val="323232"/>
                </a:solidFill>
              </a:endParaRPr>
            </a:p>
          </p:txBody>
        </p:sp>
        <p:sp>
          <p:nvSpPr>
            <p:cNvPr id="20" name="Rectangle 19"/>
            <p:cNvSpPr/>
            <p:nvPr userDrawn="1"/>
          </p:nvSpPr>
          <p:spPr bwMode="auto">
            <a:xfrm>
              <a:off x="8763000" y="6610950"/>
              <a:ext cx="804863" cy="816863"/>
            </a:xfrm>
            <a:prstGeom prst="rect">
              <a:avLst/>
            </a:prstGeom>
            <a:solidFill>
              <a:srgbClr val="94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269239" y="6039969"/>
            <a:ext cx="1796593" cy="561290"/>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rgbClr val="FFFFFF"/>
                    </a:gs>
                    <a:gs pos="30000">
                      <a:srgbClr val="FFFFFF"/>
                    </a:gs>
                  </a:gsLst>
                  <a:lin ang="5400000" scaled="0"/>
                </a:gradFill>
              </a:rPr>
              <a:t>Visual Studio</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269239" y="6039969"/>
            <a:ext cx="1273537" cy="561290"/>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rgbClr val="323232"/>
                    </a:gs>
                    <a:gs pos="30000">
                      <a:srgbClr val="323232"/>
                    </a:gs>
                  </a:gsLst>
                  <a:lin ang="5400000" scaled="0"/>
                </a:gradFill>
              </a:rPr>
              <a:t>Xamarin</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269239" y="6039969"/>
            <a:ext cx="1576018" cy="561290"/>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rgbClr val="FFFFFF"/>
                    </a:gs>
                    <a:gs pos="30000">
                      <a:srgbClr val="FFFFFF"/>
                    </a:gs>
                  </a:gsLst>
                  <a:lin ang="5400000" scaled="0"/>
                </a:gradFill>
              </a:rPr>
              <a:t>SQL Server</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No tile">
    <p:bg>
      <p:bgPr>
        <a:solidFill>
          <a:srgbClr val="525252"/>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459102" y="470067"/>
            <a:ext cx="1421412" cy="309218"/>
            <a:chOff x="468308" y="479425"/>
            <a:chExt cx="1449914" cy="315374"/>
          </a:xfrm>
        </p:grpSpPr>
        <p:pic>
          <p:nvPicPr>
            <p:cNvPr id="8" name="Picture 7"/>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pic>
        <p:nvPicPr>
          <p:cNvPr id="3" name="Picture 2"/>
          <p:cNvPicPr>
            <a:picLocks noChangeAspect="1"/>
          </p:cNvPicPr>
          <p:nvPr userDrawn="1"/>
        </p:nvPicPr>
        <p:blipFill>
          <a:blip r:embed="rId4"/>
          <a:stretch>
            <a:fillRect/>
          </a:stretch>
        </p:blipFill>
        <p:spPr>
          <a:xfrm>
            <a:off x="1165663" y="2383023"/>
            <a:ext cx="5059493" cy="1245183"/>
          </a:xfrm>
          <a:prstGeom prst="rect">
            <a:avLst/>
          </a:prstGeom>
        </p:spPr>
      </p:pic>
      <p:grpSp>
        <p:nvGrpSpPr>
          <p:cNvPr id="5" name="Group 4"/>
          <p:cNvGrpSpPr>
            <a:grpSpLocks noChangeAspect="1"/>
          </p:cNvGrpSpPr>
          <p:nvPr userDrawn="1"/>
        </p:nvGrpSpPr>
        <p:grpSpPr bwMode="auto">
          <a:xfrm>
            <a:off x="4083714" y="2158886"/>
            <a:ext cx="8128519" cy="5424450"/>
            <a:chOff x="2624" y="1387"/>
            <a:chExt cx="5223" cy="3485"/>
          </a:xfrm>
        </p:grpSpPr>
        <p:sp>
          <p:nvSpPr>
            <p:cNvPr id="9" name="AutoShape 3"/>
            <p:cNvSpPr>
              <a:spLocks noChangeAspect="1" noChangeArrowheads="1" noTextEdit="1"/>
            </p:cNvSpPr>
            <p:nvPr userDrawn="1"/>
          </p:nvSpPr>
          <p:spPr bwMode="auto">
            <a:xfrm>
              <a:off x="2624" y="1387"/>
              <a:ext cx="5223" cy="3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 name="Freeform 5"/>
            <p:cNvSpPr>
              <a:spLocks/>
            </p:cNvSpPr>
            <p:nvPr userDrawn="1"/>
          </p:nvSpPr>
          <p:spPr bwMode="auto">
            <a:xfrm>
              <a:off x="2978" y="3483"/>
              <a:ext cx="1181" cy="944"/>
            </a:xfrm>
            <a:custGeom>
              <a:avLst/>
              <a:gdLst>
                <a:gd name="T0" fmla="*/ 393 w 1181"/>
                <a:gd name="T1" fmla="*/ 103 h 944"/>
                <a:gd name="T2" fmla="*/ 393 w 1181"/>
                <a:gd name="T3" fmla="*/ 0 h 944"/>
                <a:gd name="T4" fmla="*/ 142 w 1181"/>
                <a:gd name="T5" fmla="*/ 0 h 944"/>
                <a:gd name="T6" fmla="*/ 142 w 1181"/>
                <a:gd name="T7" fmla="*/ 103 h 944"/>
                <a:gd name="T8" fmla="*/ 0 w 1181"/>
                <a:gd name="T9" fmla="*/ 103 h 944"/>
                <a:gd name="T10" fmla="*/ 0 w 1181"/>
                <a:gd name="T11" fmla="*/ 128 h 944"/>
                <a:gd name="T12" fmla="*/ 33 w 1181"/>
                <a:gd name="T13" fmla="*/ 128 h 944"/>
                <a:gd name="T14" fmla="*/ 33 w 1181"/>
                <a:gd name="T15" fmla="*/ 944 h 944"/>
                <a:gd name="T16" fmla="*/ 1148 w 1181"/>
                <a:gd name="T17" fmla="*/ 944 h 944"/>
                <a:gd name="T18" fmla="*/ 1148 w 1181"/>
                <a:gd name="T19" fmla="*/ 128 h 944"/>
                <a:gd name="T20" fmla="*/ 1181 w 1181"/>
                <a:gd name="T21" fmla="*/ 128 h 944"/>
                <a:gd name="T22" fmla="*/ 1181 w 1181"/>
                <a:gd name="T23" fmla="*/ 103 h 944"/>
                <a:gd name="T24" fmla="*/ 393 w 1181"/>
                <a:gd name="T25" fmla="*/ 10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1" h="944">
                  <a:moveTo>
                    <a:pt x="393" y="103"/>
                  </a:moveTo>
                  <a:lnTo>
                    <a:pt x="393" y="0"/>
                  </a:lnTo>
                  <a:lnTo>
                    <a:pt x="142" y="0"/>
                  </a:lnTo>
                  <a:lnTo>
                    <a:pt x="142" y="103"/>
                  </a:lnTo>
                  <a:lnTo>
                    <a:pt x="0" y="103"/>
                  </a:lnTo>
                  <a:lnTo>
                    <a:pt x="0" y="128"/>
                  </a:lnTo>
                  <a:lnTo>
                    <a:pt x="33" y="128"/>
                  </a:lnTo>
                  <a:lnTo>
                    <a:pt x="33" y="944"/>
                  </a:lnTo>
                  <a:lnTo>
                    <a:pt x="1148" y="944"/>
                  </a:lnTo>
                  <a:lnTo>
                    <a:pt x="1148" y="128"/>
                  </a:lnTo>
                  <a:lnTo>
                    <a:pt x="1181" y="128"/>
                  </a:lnTo>
                  <a:lnTo>
                    <a:pt x="1181" y="103"/>
                  </a:lnTo>
                  <a:lnTo>
                    <a:pt x="393" y="103"/>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 name="Freeform 6"/>
            <p:cNvSpPr>
              <a:spLocks/>
            </p:cNvSpPr>
            <p:nvPr userDrawn="1"/>
          </p:nvSpPr>
          <p:spPr bwMode="auto">
            <a:xfrm>
              <a:off x="4299" y="3620"/>
              <a:ext cx="1012" cy="807"/>
            </a:xfrm>
            <a:custGeom>
              <a:avLst/>
              <a:gdLst>
                <a:gd name="T0" fmla="*/ 335 w 1012"/>
                <a:gd name="T1" fmla="*/ 87 h 807"/>
                <a:gd name="T2" fmla="*/ 335 w 1012"/>
                <a:gd name="T3" fmla="*/ 0 h 807"/>
                <a:gd name="T4" fmla="*/ 120 w 1012"/>
                <a:gd name="T5" fmla="*/ 0 h 807"/>
                <a:gd name="T6" fmla="*/ 120 w 1012"/>
                <a:gd name="T7" fmla="*/ 87 h 807"/>
                <a:gd name="T8" fmla="*/ 0 w 1012"/>
                <a:gd name="T9" fmla="*/ 87 h 807"/>
                <a:gd name="T10" fmla="*/ 0 w 1012"/>
                <a:gd name="T11" fmla="*/ 108 h 807"/>
                <a:gd name="T12" fmla="*/ 27 w 1012"/>
                <a:gd name="T13" fmla="*/ 108 h 807"/>
                <a:gd name="T14" fmla="*/ 27 w 1012"/>
                <a:gd name="T15" fmla="*/ 807 h 807"/>
                <a:gd name="T16" fmla="*/ 985 w 1012"/>
                <a:gd name="T17" fmla="*/ 807 h 807"/>
                <a:gd name="T18" fmla="*/ 985 w 1012"/>
                <a:gd name="T19" fmla="*/ 108 h 807"/>
                <a:gd name="T20" fmla="*/ 1012 w 1012"/>
                <a:gd name="T21" fmla="*/ 108 h 807"/>
                <a:gd name="T22" fmla="*/ 1012 w 1012"/>
                <a:gd name="T23" fmla="*/ 87 h 807"/>
                <a:gd name="T24" fmla="*/ 335 w 1012"/>
                <a:gd name="T25" fmla="*/ 87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2" h="807">
                  <a:moveTo>
                    <a:pt x="335" y="87"/>
                  </a:moveTo>
                  <a:lnTo>
                    <a:pt x="335" y="0"/>
                  </a:lnTo>
                  <a:lnTo>
                    <a:pt x="120" y="0"/>
                  </a:lnTo>
                  <a:lnTo>
                    <a:pt x="120" y="87"/>
                  </a:lnTo>
                  <a:lnTo>
                    <a:pt x="0" y="87"/>
                  </a:lnTo>
                  <a:lnTo>
                    <a:pt x="0" y="108"/>
                  </a:lnTo>
                  <a:lnTo>
                    <a:pt x="27" y="108"/>
                  </a:lnTo>
                  <a:lnTo>
                    <a:pt x="27" y="807"/>
                  </a:lnTo>
                  <a:lnTo>
                    <a:pt x="985" y="807"/>
                  </a:lnTo>
                  <a:lnTo>
                    <a:pt x="985" y="108"/>
                  </a:lnTo>
                  <a:lnTo>
                    <a:pt x="1012" y="108"/>
                  </a:lnTo>
                  <a:lnTo>
                    <a:pt x="1012" y="87"/>
                  </a:lnTo>
                  <a:lnTo>
                    <a:pt x="335" y="87"/>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5" name="Freeform 7"/>
            <p:cNvSpPr>
              <a:spLocks/>
            </p:cNvSpPr>
            <p:nvPr userDrawn="1"/>
          </p:nvSpPr>
          <p:spPr bwMode="auto">
            <a:xfrm>
              <a:off x="5813" y="1814"/>
              <a:ext cx="1662" cy="1095"/>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6" name="Freeform 8"/>
            <p:cNvSpPr>
              <a:spLocks noEditPoints="1"/>
            </p:cNvSpPr>
            <p:nvPr userDrawn="1"/>
          </p:nvSpPr>
          <p:spPr bwMode="auto">
            <a:xfrm>
              <a:off x="4864" y="2491"/>
              <a:ext cx="1460" cy="1458"/>
            </a:xfrm>
            <a:custGeom>
              <a:avLst/>
              <a:gdLst>
                <a:gd name="T0" fmla="*/ 266 w 483"/>
                <a:gd name="T1" fmla="*/ 475 h 482"/>
                <a:gd name="T2" fmla="*/ 216 w 483"/>
                <a:gd name="T3" fmla="*/ 481 h 482"/>
                <a:gd name="T4" fmla="*/ 217 w 483"/>
                <a:gd name="T5" fmla="*/ 475 h 482"/>
                <a:gd name="T6" fmla="*/ 290 w 483"/>
                <a:gd name="T7" fmla="*/ 471 h 482"/>
                <a:gd name="T8" fmla="*/ 292 w 483"/>
                <a:gd name="T9" fmla="*/ 477 h 482"/>
                <a:gd name="T10" fmla="*/ 146 w 483"/>
                <a:gd name="T11" fmla="*/ 456 h 482"/>
                <a:gd name="T12" fmla="*/ 340 w 483"/>
                <a:gd name="T13" fmla="*/ 462 h 482"/>
                <a:gd name="T14" fmla="*/ 362 w 483"/>
                <a:gd name="T15" fmla="*/ 450 h 482"/>
                <a:gd name="T16" fmla="*/ 100 w 483"/>
                <a:gd name="T17" fmla="*/ 436 h 482"/>
                <a:gd name="T18" fmla="*/ 121 w 483"/>
                <a:gd name="T19" fmla="*/ 450 h 482"/>
                <a:gd name="T20" fmla="*/ 399 w 483"/>
                <a:gd name="T21" fmla="*/ 416 h 482"/>
                <a:gd name="T22" fmla="*/ 80 w 483"/>
                <a:gd name="T23" fmla="*/ 421 h 482"/>
                <a:gd name="T24" fmla="*/ 84 w 483"/>
                <a:gd name="T25" fmla="*/ 416 h 482"/>
                <a:gd name="T26" fmla="*/ 416 w 483"/>
                <a:gd name="T27" fmla="*/ 398 h 482"/>
                <a:gd name="T28" fmla="*/ 421 w 483"/>
                <a:gd name="T29" fmla="*/ 403 h 482"/>
                <a:gd name="T30" fmla="*/ 38 w 483"/>
                <a:gd name="T31" fmla="*/ 359 h 482"/>
                <a:gd name="T32" fmla="*/ 450 w 483"/>
                <a:gd name="T33" fmla="*/ 362 h 482"/>
                <a:gd name="T34" fmla="*/ 462 w 483"/>
                <a:gd name="T35" fmla="*/ 339 h 482"/>
                <a:gd name="T36" fmla="*/ 12 w 483"/>
                <a:gd name="T37" fmla="*/ 316 h 482"/>
                <a:gd name="T38" fmla="*/ 21 w 483"/>
                <a:gd name="T39" fmla="*/ 340 h 482"/>
                <a:gd name="T40" fmla="*/ 471 w 483"/>
                <a:gd name="T41" fmla="*/ 290 h 482"/>
                <a:gd name="T42" fmla="*/ 5 w 483"/>
                <a:gd name="T43" fmla="*/ 292 h 482"/>
                <a:gd name="T44" fmla="*/ 11 w 483"/>
                <a:gd name="T45" fmla="*/ 290 h 482"/>
                <a:gd name="T46" fmla="*/ 475 w 483"/>
                <a:gd name="T47" fmla="*/ 266 h 482"/>
                <a:gd name="T48" fmla="*/ 483 w 483"/>
                <a:gd name="T49" fmla="*/ 241 h 482"/>
                <a:gd name="T50" fmla="*/ 0 w 483"/>
                <a:gd name="T51" fmla="*/ 241 h 482"/>
                <a:gd name="T52" fmla="*/ 8 w 483"/>
                <a:gd name="T53" fmla="*/ 217 h 482"/>
                <a:gd name="T54" fmla="*/ 475 w 483"/>
                <a:gd name="T55" fmla="*/ 216 h 482"/>
                <a:gd name="T56" fmla="*/ 481 w 483"/>
                <a:gd name="T57" fmla="*/ 215 h 482"/>
                <a:gd name="T58" fmla="*/ 5 w 483"/>
                <a:gd name="T59" fmla="*/ 191 h 482"/>
                <a:gd name="T60" fmla="*/ 11 w 483"/>
                <a:gd name="T61" fmla="*/ 193 h 482"/>
                <a:gd name="T62" fmla="*/ 462 w 483"/>
                <a:gd name="T63" fmla="*/ 143 h 482"/>
                <a:gd name="T64" fmla="*/ 27 w 483"/>
                <a:gd name="T65" fmla="*/ 146 h 482"/>
                <a:gd name="T66" fmla="*/ 38 w 483"/>
                <a:gd name="T67" fmla="*/ 124 h 482"/>
                <a:gd name="T68" fmla="*/ 431 w 483"/>
                <a:gd name="T69" fmla="*/ 103 h 482"/>
                <a:gd name="T70" fmla="*/ 445 w 483"/>
                <a:gd name="T71" fmla="*/ 123 h 482"/>
                <a:gd name="T72" fmla="*/ 62 w 483"/>
                <a:gd name="T73" fmla="*/ 80 h 482"/>
                <a:gd name="T74" fmla="*/ 416 w 483"/>
                <a:gd name="T75" fmla="*/ 84 h 482"/>
                <a:gd name="T76" fmla="*/ 420 w 483"/>
                <a:gd name="T77" fmla="*/ 79 h 482"/>
                <a:gd name="T78" fmla="*/ 80 w 483"/>
                <a:gd name="T79" fmla="*/ 62 h 482"/>
                <a:gd name="T80" fmla="*/ 84 w 483"/>
                <a:gd name="T81" fmla="*/ 67 h 482"/>
                <a:gd name="T82" fmla="*/ 362 w 483"/>
                <a:gd name="T83" fmla="*/ 32 h 482"/>
                <a:gd name="T84" fmla="*/ 124 w 483"/>
                <a:gd name="T85" fmla="*/ 38 h 482"/>
                <a:gd name="T86" fmla="*/ 145 w 483"/>
                <a:gd name="T87" fmla="*/ 27 h 482"/>
                <a:gd name="T88" fmla="*/ 314 w 483"/>
                <a:gd name="T89" fmla="*/ 17 h 482"/>
                <a:gd name="T90" fmla="*/ 337 w 483"/>
                <a:gd name="T91" fmla="*/ 26 h 482"/>
                <a:gd name="T92" fmla="*/ 191 w 483"/>
                <a:gd name="T93" fmla="*/ 5 h 482"/>
                <a:gd name="T94" fmla="*/ 290 w 483"/>
                <a:gd name="T95" fmla="*/ 11 h 482"/>
                <a:gd name="T96" fmla="*/ 291 w 483"/>
                <a:gd name="T97" fmla="*/ 5 h 482"/>
                <a:gd name="T98" fmla="*/ 216 w 483"/>
                <a:gd name="T99" fmla="*/ 1 h 482"/>
                <a:gd name="T100" fmla="*/ 216 w 483"/>
                <a:gd name="T101" fmla="*/ 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3" h="482">
                  <a:moveTo>
                    <a:pt x="241" y="482"/>
                  </a:moveTo>
                  <a:cubicBezTo>
                    <a:pt x="241" y="476"/>
                    <a:pt x="241" y="476"/>
                    <a:pt x="241" y="476"/>
                  </a:cubicBezTo>
                  <a:cubicBezTo>
                    <a:pt x="250" y="476"/>
                    <a:pt x="258" y="476"/>
                    <a:pt x="266" y="475"/>
                  </a:cubicBezTo>
                  <a:cubicBezTo>
                    <a:pt x="267" y="481"/>
                    <a:pt x="267" y="481"/>
                    <a:pt x="267" y="481"/>
                  </a:cubicBezTo>
                  <a:cubicBezTo>
                    <a:pt x="258" y="482"/>
                    <a:pt x="250" y="482"/>
                    <a:pt x="241" y="482"/>
                  </a:cubicBezTo>
                  <a:close/>
                  <a:moveTo>
                    <a:pt x="216" y="481"/>
                  </a:moveTo>
                  <a:cubicBezTo>
                    <a:pt x="208" y="480"/>
                    <a:pt x="200" y="479"/>
                    <a:pt x="191" y="477"/>
                  </a:cubicBezTo>
                  <a:cubicBezTo>
                    <a:pt x="193" y="471"/>
                    <a:pt x="193" y="471"/>
                    <a:pt x="193" y="471"/>
                  </a:cubicBezTo>
                  <a:cubicBezTo>
                    <a:pt x="201" y="473"/>
                    <a:pt x="209" y="474"/>
                    <a:pt x="217" y="475"/>
                  </a:cubicBezTo>
                  <a:lnTo>
                    <a:pt x="216" y="481"/>
                  </a:lnTo>
                  <a:close/>
                  <a:moveTo>
                    <a:pt x="292" y="477"/>
                  </a:moveTo>
                  <a:cubicBezTo>
                    <a:pt x="290" y="471"/>
                    <a:pt x="290" y="471"/>
                    <a:pt x="290" y="471"/>
                  </a:cubicBezTo>
                  <a:cubicBezTo>
                    <a:pt x="298" y="469"/>
                    <a:pt x="306" y="467"/>
                    <a:pt x="314" y="465"/>
                  </a:cubicBezTo>
                  <a:cubicBezTo>
                    <a:pt x="316" y="471"/>
                    <a:pt x="316" y="471"/>
                    <a:pt x="316" y="471"/>
                  </a:cubicBezTo>
                  <a:cubicBezTo>
                    <a:pt x="308" y="473"/>
                    <a:pt x="300" y="475"/>
                    <a:pt x="292" y="477"/>
                  </a:cubicBezTo>
                  <a:close/>
                  <a:moveTo>
                    <a:pt x="167" y="471"/>
                  </a:moveTo>
                  <a:cubicBezTo>
                    <a:pt x="159" y="468"/>
                    <a:pt x="151" y="465"/>
                    <a:pt x="143" y="462"/>
                  </a:cubicBezTo>
                  <a:cubicBezTo>
                    <a:pt x="146" y="456"/>
                    <a:pt x="146" y="456"/>
                    <a:pt x="146" y="456"/>
                  </a:cubicBezTo>
                  <a:cubicBezTo>
                    <a:pt x="153" y="459"/>
                    <a:pt x="161" y="462"/>
                    <a:pt x="169" y="465"/>
                  </a:cubicBezTo>
                  <a:lnTo>
                    <a:pt x="167" y="471"/>
                  </a:lnTo>
                  <a:close/>
                  <a:moveTo>
                    <a:pt x="340" y="462"/>
                  </a:moveTo>
                  <a:cubicBezTo>
                    <a:pt x="337" y="456"/>
                    <a:pt x="337" y="456"/>
                    <a:pt x="337" y="456"/>
                  </a:cubicBezTo>
                  <a:cubicBezTo>
                    <a:pt x="344" y="453"/>
                    <a:pt x="352" y="449"/>
                    <a:pt x="359" y="445"/>
                  </a:cubicBezTo>
                  <a:cubicBezTo>
                    <a:pt x="362" y="450"/>
                    <a:pt x="362" y="450"/>
                    <a:pt x="362" y="450"/>
                  </a:cubicBezTo>
                  <a:cubicBezTo>
                    <a:pt x="355" y="454"/>
                    <a:pt x="347" y="458"/>
                    <a:pt x="340" y="462"/>
                  </a:cubicBezTo>
                  <a:close/>
                  <a:moveTo>
                    <a:pt x="121" y="450"/>
                  </a:moveTo>
                  <a:cubicBezTo>
                    <a:pt x="114" y="446"/>
                    <a:pt x="106" y="441"/>
                    <a:pt x="100" y="436"/>
                  </a:cubicBezTo>
                  <a:cubicBezTo>
                    <a:pt x="103" y="431"/>
                    <a:pt x="103" y="431"/>
                    <a:pt x="103" y="431"/>
                  </a:cubicBezTo>
                  <a:cubicBezTo>
                    <a:pt x="110" y="436"/>
                    <a:pt x="117" y="441"/>
                    <a:pt x="124" y="445"/>
                  </a:cubicBezTo>
                  <a:lnTo>
                    <a:pt x="121" y="450"/>
                  </a:lnTo>
                  <a:close/>
                  <a:moveTo>
                    <a:pt x="383" y="436"/>
                  </a:moveTo>
                  <a:cubicBezTo>
                    <a:pt x="380" y="431"/>
                    <a:pt x="380" y="431"/>
                    <a:pt x="380" y="431"/>
                  </a:cubicBezTo>
                  <a:cubicBezTo>
                    <a:pt x="386" y="426"/>
                    <a:pt x="393" y="421"/>
                    <a:pt x="399" y="416"/>
                  </a:cubicBezTo>
                  <a:cubicBezTo>
                    <a:pt x="403" y="420"/>
                    <a:pt x="403" y="420"/>
                    <a:pt x="403" y="420"/>
                  </a:cubicBezTo>
                  <a:cubicBezTo>
                    <a:pt x="397" y="426"/>
                    <a:pt x="390" y="431"/>
                    <a:pt x="383" y="436"/>
                  </a:cubicBezTo>
                  <a:close/>
                  <a:moveTo>
                    <a:pt x="80" y="421"/>
                  </a:moveTo>
                  <a:cubicBezTo>
                    <a:pt x="74" y="415"/>
                    <a:pt x="68" y="409"/>
                    <a:pt x="62" y="403"/>
                  </a:cubicBezTo>
                  <a:cubicBezTo>
                    <a:pt x="67" y="399"/>
                    <a:pt x="67" y="399"/>
                    <a:pt x="67" y="399"/>
                  </a:cubicBezTo>
                  <a:cubicBezTo>
                    <a:pt x="72" y="405"/>
                    <a:pt x="78" y="410"/>
                    <a:pt x="84" y="416"/>
                  </a:cubicBezTo>
                  <a:lnTo>
                    <a:pt x="80" y="421"/>
                  </a:lnTo>
                  <a:close/>
                  <a:moveTo>
                    <a:pt x="421" y="403"/>
                  </a:moveTo>
                  <a:cubicBezTo>
                    <a:pt x="416" y="398"/>
                    <a:pt x="416" y="398"/>
                    <a:pt x="416" y="398"/>
                  </a:cubicBezTo>
                  <a:cubicBezTo>
                    <a:pt x="421" y="392"/>
                    <a:pt x="427" y="386"/>
                    <a:pt x="431" y="379"/>
                  </a:cubicBezTo>
                  <a:cubicBezTo>
                    <a:pt x="437" y="383"/>
                    <a:pt x="437" y="383"/>
                    <a:pt x="437" y="383"/>
                  </a:cubicBezTo>
                  <a:cubicBezTo>
                    <a:pt x="432" y="390"/>
                    <a:pt x="426" y="396"/>
                    <a:pt x="421" y="403"/>
                  </a:cubicBezTo>
                  <a:close/>
                  <a:moveTo>
                    <a:pt x="46" y="383"/>
                  </a:moveTo>
                  <a:cubicBezTo>
                    <a:pt x="41" y="376"/>
                    <a:pt x="37" y="369"/>
                    <a:pt x="32" y="362"/>
                  </a:cubicBezTo>
                  <a:cubicBezTo>
                    <a:pt x="38" y="359"/>
                    <a:pt x="38" y="359"/>
                    <a:pt x="38" y="359"/>
                  </a:cubicBezTo>
                  <a:cubicBezTo>
                    <a:pt x="42" y="366"/>
                    <a:pt x="47" y="373"/>
                    <a:pt x="51" y="379"/>
                  </a:cubicBezTo>
                  <a:lnTo>
                    <a:pt x="46" y="383"/>
                  </a:lnTo>
                  <a:close/>
                  <a:moveTo>
                    <a:pt x="450" y="362"/>
                  </a:moveTo>
                  <a:cubicBezTo>
                    <a:pt x="445" y="359"/>
                    <a:pt x="445" y="359"/>
                    <a:pt x="445" y="359"/>
                  </a:cubicBezTo>
                  <a:cubicBezTo>
                    <a:pt x="449" y="352"/>
                    <a:pt x="453" y="344"/>
                    <a:pt x="456" y="337"/>
                  </a:cubicBezTo>
                  <a:cubicBezTo>
                    <a:pt x="462" y="339"/>
                    <a:pt x="462" y="339"/>
                    <a:pt x="462" y="339"/>
                  </a:cubicBezTo>
                  <a:cubicBezTo>
                    <a:pt x="458" y="347"/>
                    <a:pt x="455" y="355"/>
                    <a:pt x="450" y="362"/>
                  </a:cubicBezTo>
                  <a:close/>
                  <a:moveTo>
                    <a:pt x="21" y="340"/>
                  </a:moveTo>
                  <a:cubicBezTo>
                    <a:pt x="18" y="332"/>
                    <a:pt x="14" y="324"/>
                    <a:pt x="12" y="316"/>
                  </a:cubicBezTo>
                  <a:cubicBezTo>
                    <a:pt x="18" y="314"/>
                    <a:pt x="18" y="314"/>
                    <a:pt x="18" y="314"/>
                  </a:cubicBezTo>
                  <a:cubicBezTo>
                    <a:pt x="20" y="322"/>
                    <a:pt x="23" y="329"/>
                    <a:pt x="27" y="337"/>
                  </a:cubicBezTo>
                  <a:lnTo>
                    <a:pt x="21" y="340"/>
                  </a:lnTo>
                  <a:close/>
                  <a:moveTo>
                    <a:pt x="471" y="316"/>
                  </a:moveTo>
                  <a:cubicBezTo>
                    <a:pt x="465" y="314"/>
                    <a:pt x="465" y="314"/>
                    <a:pt x="465" y="314"/>
                  </a:cubicBezTo>
                  <a:cubicBezTo>
                    <a:pt x="467" y="306"/>
                    <a:pt x="470" y="298"/>
                    <a:pt x="471" y="290"/>
                  </a:cubicBezTo>
                  <a:cubicBezTo>
                    <a:pt x="477" y="291"/>
                    <a:pt x="477" y="291"/>
                    <a:pt x="477" y="291"/>
                  </a:cubicBezTo>
                  <a:cubicBezTo>
                    <a:pt x="476" y="300"/>
                    <a:pt x="473" y="308"/>
                    <a:pt x="471" y="316"/>
                  </a:cubicBezTo>
                  <a:close/>
                  <a:moveTo>
                    <a:pt x="5" y="292"/>
                  </a:moveTo>
                  <a:cubicBezTo>
                    <a:pt x="4" y="283"/>
                    <a:pt x="2" y="275"/>
                    <a:pt x="1" y="267"/>
                  </a:cubicBezTo>
                  <a:cubicBezTo>
                    <a:pt x="8" y="266"/>
                    <a:pt x="8" y="266"/>
                    <a:pt x="8" y="266"/>
                  </a:cubicBezTo>
                  <a:cubicBezTo>
                    <a:pt x="9" y="274"/>
                    <a:pt x="10" y="282"/>
                    <a:pt x="11" y="290"/>
                  </a:cubicBezTo>
                  <a:lnTo>
                    <a:pt x="5" y="292"/>
                  </a:lnTo>
                  <a:close/>
                  <a:moveTo>
                    <a:pt x="481" y="266"/>
                  </a:moveTo>
                  <a:cubicBezTo>
                    <a:pt x="475" y="266"/>
                    <a:pt x="475" y="266"/>
                    <a:pt x="475" y="266"/>
                  </a:cubicBezTo>
                  <a:cubicBezTo>
                    <a:pt x="476" y="258"/>
                    <a:pt x="476" y="249"/>
                    <a:pt x="476" y="241"/>
                  </a:cubicBezTo>
                  <a:cubicBezTo>
                    <a:pt x="476" y="241"/>
                    <a:pt x="476" y="241"/>
                    <a:pt x="476" y="241"/>
                  </a:cubicBezTo>
                  <a:cubicBezTo>
                    <a:pt x="483" y="241"/>
                    <a:pt x="483" y="241"/>
                    <a:pt x="483" y="241"/>
                  </a:cubicBezTo>
                  <a:cubicBezTo>
                    <a:pt x="483" y="241"/>
                    <a:pt x="483" y="241"/>
                    <a:pt x="483" y="241"/>
                  </a:cubicBezTo>
                  <a:cubicBezTo>
                    <a:pt x="483" y="250"/>
                    <a:pt x="482" y="258"/>
                    <a:pt x="481" y="266"/>
                  </a:cubicBezTo>
                  <a:close/>
                  <a:moveTo>
                    <a:pt x="0" y="241"/>
                  </a:moveTo>
                  <a:cubicBezTo>
                    <a:pt x="0" y="241"/>
                    <a:pt x="0" y="241"/>
                    <a:pt x="0" y="241"/>
                  </a:cubicBezTo>
                  <a:cubicBezTo>
                    <a:pt x="0" y="233"/>
                    <a:pt x="0" y="224"/>
                    <a:pt x="1" y="216"/>
                  </a:cubicBezTo>
                  <a:cubicBezTo>
                    <a:pt x="8" y="217"/>
                    <a:pt x="8" y="217"/>
                    <a:pt x="8" y="217"/>
                  </a:cubicBezTo>
                  <a:cubicBezTo>
                    <a:pt x="7" y="225"/>
                    <a:pt x="6" y="233"/>
                    <a:pt x="6" y="241"/>
                  </a:cubicBezTo>
                  <a:lnTo>
                    <a:pt x="0" y="241"/>
                  </a:lnTo>
                  <a:close/>
                  <a:moveTo>
                    <a:pt x="475" y="216"/>
                  </a:moveTo>
                  <a:cubicBezTo>
                    <a:pt x="474" y="208"/>
                    <a:pt x="473" y="200"/>
                    <a:pt x="471" y="192"/>
                  </a:cubicBezTo>
                  <a:cubicBezTo>
                    <a:pt x="477" y="190"/>
                    <a:pt x="477" y="190"/>
                    <a:pt x="477" y="190"/>
                  </a:cubicBezTo>
                  <a:cubicBezTo>
                    <a:pt x="479" y="199"/>
                    <a:pt x="480" y="207"/>
                    <a:pt x="481" y="215"/>
                  </a:cubicBezTo>
                  <a:lnTo>
                    <a:pt x="475" y="216"/>
                  </a:lnTo>
                  <a:close/>
                  <a:moveTo>
                    <a:pt x="11" y="193"/>
                  </a:moveTo>
                  <a:cubicBezTo>
                    <a:pt x="5" y="191"/>
                    <a:pt x="5" y="191"/>
                    <a:pt x="5" y="191"/>
                  </a:cubicBezTo>
                  <a:cubicBezTo>
                    <a:pt x="7" y="183"/>
                    <a:pt x="9" y="175"/>
                    <a:pt x="12" y="167"/>
                  </a:cubicBezTo>
                  <a:cubicBezTo>
                    <a:pt x="18" y="169"/>
                    <a:pt x="18" y="169"/>
                    <a:pt x="18" y="169"/>
                  </a:cubicBezTo>
                  <a:cubicBezTo>
                    <a:pt x="15" y="177"/>
                    <a:pt x="13" y="185"/>
                    <a:pt x="11" y="193"/>
                  </a:cubicBezTo>
                  <a:close/>
                  <a:moveTo>
                    <a:pt x="465" y="168"/>
                  </a:moveTo>
                  <a:cubicBezTo>
                    <a:pt x="462" y="160"/>
                    <a:pt x="459" y="153"/>
                    <a:pt x="456" y="145"/>
                  </a:cubicBezTo>
                  <a:cubicBezTo>
                    <a:pt x="462" y="143"/>
                    <a:pt x="462" y="143"/>
                    <a:pt x="462" y="143"/>
                  </a:cubicBezTo>
                  <a:cubicBezTo>
                    <a:pt x="465" y="150"/>
                    <a:pt x="468" y="158"/>
                    <a:pt x="471" y="166"/>
                  </a:cubicBezTo>
                  <a:lnTo>
                    <a:pt x="465" y="168"/>
                  </a:lnTo>
                  <a:close/>
                  <a:moveTo>
                    <a:pt x="27" y="146"/>
                  </a:moveTo>
                  <a:cubicBezTo>
                    <a:pt x="21" y="143"/>
                    <a:pt x="21" y="143"/>
                    <a:pt x="21" y="143"/>
                  </a:cubicBezTo>
                  <a:cubicBezTo>
                    <a:pt x="24" y="136"/>
                    <a:pt x="28" y="128"/>
                    <a:pt x="32" y="121"/>
                  </a:cubicBezTo>
                  <a:cubicBezTo>
                    <a:pt x="38" y="124"/>
                    <a:pt x="38" y="124"/>
                    <a:pt x="38" y="124"/>
                  </a:cubicBezTo>
                  <a:cubicBezTo>
                    <a:pt x="34" y="131"/>
                    <a:pt x="30" y="138"/>
                    <a:pt x="27" y="146"/>
                  </a:cubicBezTo>
                  <a:close/>
                  <a:moveTo>
                    <a:pt x="445" y="123"/>
                  </a:moveTo>
                  <a:cubicBezTo>
                    <a:pt x="441" y="116"/>
                    <a:pt x="436" y="109"/>
                    <a:pt x="431" y="103"/>
                  </a:cubicBezTo>
                  <a:cubicBezTo>
                    <a:pt x="436" y="99"/>
                    <a:pt x="436" y="99"/>
                    <a:pt x="436" y="99"/>
                  </a:cubicBezTo>
                  <a:cubicBezTo>
                    <a:pt x="441" y="106"/>
                    <a:pt x="446" y="113"/>
                    <a:pt x="450" y="120"/>
                  </a:cubicBezTo>
                  <a:lnTo>
                    <a:pt x="445" y="123"/>
                  </a:lnTo>
                  <a:close/>
                  <a:moveTo>
                    <a:pt x="51" y="103"/>
                  </a:moveTo>
                  <a:cubicBezTo>
                    <a:pt x="46" y="100"/>
                    <a:pt x="46" y="100"/>
                    <a:pt x="46" y="100"/>
                  </a:cubicBezTo>
                  <a:cubicBezTo>
                    <a:pt x="51" y="93"/>
                    <a:pt x="56" y="86"/>
                    <a:pt x="62" y="80"/>
                  </a:cubicBezTo>
                  <a:cubicBezTo>
                    <a:pt x="67" y="84"/>
                    <a:pt x="67" y="84"/>
                    <a:pt x="67" y="84"/>
                  </a:cubicBezTo>
                  <a:cubicBezTo>
                    <a:pt x="61" y="90"/>
                    <a:pt x="56" y="97"/>
                    <a:pt x="51" y="103"/>
                  </a:cubicBezTo>
                  <a:close/>
                  <a:moveTo>
                    <a:pt x="416" y="84"/>
                  </a:moveTo>
                  <a:cubicBezTo>
                    <a:pt x="410" y="78"/>
                    <a:pt x="404" y="72"/>
                    <a:pt x="398" y="66"/>
                  </a:cubicBezTo>
                  <a:cubicBezTo>
                    <a:pt x="402" y="62"/>
                    <a:pt x="402" y="62"/>
                    <a:pt x="402" y="62"/>
                  </a:cubicBezTo>
                  <a:cubicBezTo>
                    <a:pt x="409" y="67"/>
                    <a:pt x="415" y="73"/>
                    <a:pt x="420" y="79"/>
                  </a:cubicBezTo>
                  <a:lnTo>
                    <a:pt x="416" y="84"/>
                  </a:lnTo>
                  <a:close/>
                  <a:moveTo>
                    <a:pt x="84" y="67"/>
                  </a:moveTo>
                  <a:cubicBezTo>
                    <a:pt x="80" y="62"/>
                    <a:pt x="80" y="62"/>
                    <a:pt x="80" y="62"/>
                  </a:cubicBezTo>
                  <a:cubicBezTo>
                    <a:pt x="86" y="56"/>
                    <a:pt x="92" y="51"/>
                    <a:pt x="99" y="46"/>
                  </a:cubicBezTo>
                  <a:cubicBezTo>
                    <a:pt x="103" y="51"/>
                    <a:pt x="103" y="51"/>
                    <a:pt x="103" y="51"/>
                  </a:cubicBezTo>
                  <a:cubicBezTo>
                    <a:pt x="96" y="56"/>
                    <a:pt x="90" y="61"/>
                    <a:pt x="84" y="67"/>
                  </a:cubicBezTo>
                  <a:close/>
                  <a:moveTo>
                    <a:pt x="379" y="51"/>
                  </a:moveTo>
                  <a:cubicBezTo>
                    <a:pt x="372" y="46"/>
                    <a:pt x="366" y="41"/>
                    <a:pt x="358" y="37"/>
                  </a:cubicBezTo>
                  <a:cubicBezTo>
                    <a:pt x="362" y="32"/>
                    <a:pt x="362" y="32"/>
                    <a:pt x="362" y="32"/>
                  </a:cubicBezTo>
                  <a:cubicBezTo>
                    <a:pt x="369" y="36"/>
                    <a:pt x="376" y="41"/>
                    <a:pt x="383" y="46"/>
                  </a:cubicBezTo>
                  <a:lnTo>
                    <a:pt x="379" y="51"/>
                  </a:lnTo>
                  <a:close/>
                  <a:moveTo>
                    <a:pt x="124" y="38"/>
                  </a:moveTo>
                  <a:cubicBezTo>
                    <a:pt x="120" y="32"/>
                    <a:pt x="120" y="32"/>
                    <a:pt x="120" y="32"/>
                  </a:cubicBezTo>
                  <a:cubicBezTo>
                    <a:pt x="128" y="28"/>
                    <a:pt x="135" y="24"/>
                    <a:pt x="143" y="21"/>
                  </a:cubicBezTo>
                  <a:cubicBezTo>
                    <a:pt x="145" y="27"/>
                    <a:pt x="145" y="27"/>
                    <a:pt x="145" y="27"/>
                  </a:cubicBezTo>
                  <a:cubicBezTo>
                    <a:pt x="138" y="30"/>
                    <a:pt x="131" y="34"/>
                    <a:pt x="124" y="38"/>
                  </a:cubicBezTo>
                  <a:close/>
                  <a:moveTo>
                    <a:pt x="337" y="26"/>
                  </a:moveTo>
                  <a:cubicBezTo>
                    <a:pt x="329" y="23"/>
                    <a:pt x="321" y="20"/>
                    <a:pt x="314" y="17"/>
                  </a:cubicBezTo>
                  <a:cubicBezTo>
                    <a:pt x="316" y="11"/>
                    <a:pt x="316" y="11"/>
                    <a:pt x="316" y="11"/>
                  </a:cubicBezTo>
                  <a:cubicBezTo>
                    <a:pt x="324" y="14"/>
                    <a:pt x="331" y="17"/>
                    <a:pt x="339" y="20"/>
                  </a:cubicBezTo>
                  <a:lnTo>
                    <a:pt x="337" y="26"/>
                  </a:lnTo>
                  <a:close/>
                  <a:moveTo>
                    <a:pt x="168" y="18"/>
                  </a:moveTo>
                  <a:cubicBezTo>
                    <a:pt x="166" y="12"/>
                    <a:pt x="166" y="12"/>
                    <a:pt x="166" y="12"/>
                  </a:cubicBezTo>
                  <a:cubicBezTo>
                    <a:pt x="174" y="9"/>
                    <a:pt x="183" y="7"/>
                    <a:pt x="191" y="5"/>
                  </a:cubicBezTo>
                  <a:cubicBezTo>
                    <a:pt x="192" y="11"/>
                    <a:pt x="192" y="11"/>
                    <a:pt x="192" y="11"/>
                  </a:cubicBezTo>
                  <a:cubicBezTo>
                    <a:pt x="184" y="13"/>
                    <a:pt x="176" y="15"/>
                    <a:pt x="168" y="18"/>
                  </a:cubicBezTo>
                  <a:close/>
                  <a:moveTo>
                    <a:pt x="290" y="11"/>
                  </a:moveTo>
                  <a:cubicBezTo>
                    <a:pt x="282" y="10"/>
                    <a:pt x="274" y="8"/>
                    <a:pt x="266" y="7"/>
                  </a:cubicBezTo>
                  <a:cubicBezTo>
                    <a:pt x="266" y="1"/>
                    <a:pt x="266" y="1"/>
                    <a:pt x="266" y="1"/>
                  </a:cubicBezTo>
                  <a:cubicBezTo>
                    <a:pt x="275" y="2"/>
                    <a:pt x="283" y="3"/>
                    <a:pt x="291" y="5"/>
                  </a:cubicBezTo>
                  <a:lnTo>
                    <a:pt x="290" y="11"/>
                  </a:lnTo>
                  <a:close/>
                  <a:moveTo>
                    <a:pt x="216" y="7"/>
                  </a:moveTo>
                  <a:cubicBezTo>
                    <a:pt x="216" y="1"/>
                    <a:pt x="216" y="1"/>
                    <a:pt x="216" y="1"/>
                  </a:cubicBezTo>
                  <a:cubicBezTo>
                    <a:pt x="224" y="0"/>
                    <a:pt x="233" y="0"/>
                    <a:pt x="241" y="0"/>
                  </a:cubicBezTo>
                  <a:cubicBezTo>
                    <a:pt x="241" y="6"/>
                    <a:pt x="241" y="6"/>
                    <a:pt x="241" y="6"/>
                  </a:cubicBezTo>
                  <a:cubicBezTo>
                    <a:pt x="233" y="6"/>
                    <a:pt x="224" y="7"/>
                    <a:pt x="216" y="7"/>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8" name="Freeform 10"/>
            <p:cNvSpPr>
              <a:spLocks noEditPoints="1"/>
            </p:cNvSpPr>
            <p:nvPr userDrawn="1"/>
          </p:nvSpPr>
          <p:spPr bwMode="auto">
            <a:xfrm>
              <a:off x="4864" y="2712"/>
              <a:ext cx="1239" cy="1237"/>
            </a:xfrm>
            <a:custGeom>
              <a:avLst/>
              <a:gdLst>
                <a:gd name="T0" fmla="*/ 193 w 410"/>
                <a:gd name="T1" fmla="*/ 403 h 409"/>
                <a:gd name="T2" fmla="*/ 205 w 410"/>
                <a:gd name="T3" fmla="*/ 409 h 409"/>
                <a:gd name="T4" fmla="*/ 144 w 410"/>
                <a:gd name="T5" fmla="*/ 394 h 409"/>
                <a:gd name="T6" fmla="*/ 243 w 410"/>
                <a:gd name="T7" fmla="*/ 406 h 409"/>
                <a:gd name="T8" fmla="*/ 268 w 410"/>
                <a:gd name="T9" fmla="*/ 399 h 409"/>
                <a:gd name="T10" fmla="*/ 95 w 410"/>
                <a:gd name="T11" fmla="*/ 378 h 409"/>
                <a:gd name="T12" fmla="*/ 118 w 410"/>
                <a:gd name="T13" fmla="*/ 390 h 409"/>
                <a:gd name="T14" fmla="*/ 311 w 410"/>
                <a:gd name="T15" fmla="*/ 372 h 409"/>
                <a:gd name="T16" fmla="*/ 74 w 410"/>
                <a:gd name="T17" fmla="*/ 363 h 409"/>
                <a:gd name="T18" fmla="*/ 79 w 410"/>
                <a:gd name="T19" fmla="*/ 358 h 409"/>
                <a:gd name="T20" fmla="*/ 332 w 410"/>
                <a:gd name="T21" fmla="*/ 358 h 409"/>
                <a:gd name="T22" fmla="*/ 336 w 410"/>
                <a:gd name="T23" fmla="*/ 362 h 409"/>
                <a:gd name="T24" fmla="*/ 31 w 410"/>
                <a:gd name="T25" fmla="*/ 300 h 409"/>
                <a:gd name="T26" fmla="*/ 371 w 410"/>
                <a:gd name="T27" fmla="*/ 325 h 409"/>
                <a:gd name="T28" fmla="*/ 385 w 410"/>
                <a:gd name="T29" fmla="*/ 303 h 409"/>
                <a:gd name="T30" fmla="*/ 7 w 410"/>
                <a:gd name="T31" fmla="*/ 256 h 409"/>
                <a:gd name="T32" fmla="*/ 14 w 410"/>
                <a:gd name="T33" fmla="*/ 280 h 409"/>
                <a:gd name="T34" fmla="*/ 397 w 410"/>
                <a:gd name="T35" fmla="*/ 254 h 409"/>
                <a:gd name="T36" fmla="*/ 2 w 410"/>
                <a:gd name="T37" fmla="*/ 231 h 409"/>
                <a:gd name="T38" fmla="*/ 8 w 410"/>
                <a:gd name="T39" fmla="*/ 230 h 409"/>
                <a:gd name="T40" fmla="*/ 402 w 410"/>
                <a:gd name="T41" fmla="*/ 229 h 409"/>
                <a:gd name="T42" fmla="*/ 410 w 410"/>
                <a:gd name="T43" fmla="*/ 204 h 409"/>
                <a:gd name="T44" fmla="*/ 8 w 410"/>
                <a:gd name="T45" fmla="*/ 180 h 409"/>
                <a:gd name="T46" fmla="*/ 12 w 410"/>
                <a:gd name="T47" fmla="*/ 156 h 409"/>
                <a:gd name="T48" fmla="*/ 397 w 410"/>
                <a:gd name="T49" fmla="*/ 155 h 409"/>
                <a:gd name="T50" fmla="*/ 402 w 410"/>
                <a:gd name="T51" fmla="*/ 179 h 409"/>
                <a:gd name="T52" fmla="*/ 25 w 410"/>
                <a:gd name="T53" fmla="*/ 106 h 409"/>
                <a:gd name="T54" fmla="*/ 389 w 410"/>
                <a:gd name="T55" fmla="*/ 131 h 409"/>
                <a:gd name="T56" fmla="*/ 395 w 410"/>
                <a:gd name="T57" fmla="*/ 129 h 409"/>
                <a:gd name="T58" fmla="*/ 39 w 410"/>
                <a:gd name="T59" fmla="*/ 84 h 409"/>
                <a:gd name="T60" fmla="*/ 44 w 410"/>
                <a:gd name="T61" fmla="*/ 88 h 409"/>
                <a:gd name="T62" fmla="*/ 354 w 410"/>
                <a:gd name="T63" fmla="*/ 64 h 409"/>
                <a:gd name="T64" fmla="*/ 78 w 410"/>
                <a:gd name="T65" fmla="*/ 52 h 409"/>
                <a:gd name="T66" fmla="*/ 98 w 410"/>
                <a:gd name="T67" fmla="*/ 37 h 409"/>
                <a:gd name="T68" fmla="*/ 311 w 410"/>
                <a:gd name="T69" fmla="*/ 37 h 409"/>
                <a:gd name="T70" fmla="*/ 331 w 410"/>
                <a:gd name="T71" fmla="*/ 51 h 409"/>
                <a:gd name="T72" fmla="*/ 141 w 410"/>
                <a:gd name="T73" fmla="*/ 10 h 409"/>
                <a:gd name="T74" fmla="*/ 289 w 410"/>
                <a:gd name="T75" fmla="*/ 25 h 409"/>
                <a:gd name="T76" fmla="*/ 292 w 410"/>
                <a:gd name="T77" fmla="*/ 19 h 409"/>
                <a:gd name="T78" fmla="*/ 166 w 410"/>
                <a:gd name="T79" fmla="*/ 3 h 409"/>
                <a:gd name="T80" fmla="*/ 167 w 410"/>
                <a:gd name="T81" fmla="*/ 10 h 409"/>
                <a:gd name="T82" fmla="*/ 217 w 410"/>
                <a:gd name="T8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0" h="409">
                  <a:moveTo>
                    <a:pt x="205" y="409"/>
                  </a:moveTo>
                  <a:cubicBezTo>
                    <a:pt x="201" y="409"/>
                    <a:pt x="196" y="409"/>
                    <a:pt x="192" y="409"/>
                  </a:cubicBezTo>
                  <a:cubicBezTo>
                    <a:pt x="193" y="403"/>
                    <a:pt x="193" y="403"/>
                    <a:pt x="193" y="403"/>
                  </a:cubicBezTo>
                  <a:cubicBezTo>
                    <a:pt x="201" y="403"/>
                    <a:pt x="209" y="403"/>
                    <a:pt x="218" y="403"/>
                  </a:cubicBezTo>
                  <a:cubicBezTo>
                    <a:pt x="218" y="409"/>
                    <a:pt x="218" y="409"/>
                    <a:pt x="218" y="409"/>
                  </a:cubicBezTo>
                  <a:cubicBezTo>
                    <a:pt x="214" y="409"/>
                    <a:pt x="209" y="409"/>
                    <a:pt x="205" y="409"/>
                  </a:cubicBezTo>
                  <a:close/>
                  <a:moveTo>
                    <a:pt x="167" y="406"/>
                  </a:moveTo>
                  <a:cubicBezTo>
                    <a:pt x="158" y="404"/>
                    <a:pt x="150" y="402"/>
                    <a:pt x="142" y="400"/>
                  </a:cubicBezTo>
                  <a:cubicBezTo>
                    <a:pt x="144" y="394"/>
                    <a:pt x="144" y="394"/>
                    <a:pt x="144" y="394"/>
                  </a:cubicBezTo>
                  <a:cubicBezTo>
                    <a:pt x="152" y="396"/>
                    <a:pt x="160" y="398"/>
                    <a:pt x="168" y="400"/>
                  </a:cubicBezTo>
                  <a:lnTo>
                    <a:pt x="167" y="406"/>
                  </a:lnTo>
                  <a:close/>
                  <a:moveTo>
                    <a:pt x="243" y="406"/>
                  </a:moveTo>
                  <a:cubicBezTo>
                    <a:pt x="242" y="400"/>
                    <a:pt x="242" y="400"/>
                    <a:pt x="242" y="400"/>
                  </a:cubicBezTo>
                  <a:cubicBezTo>
                    <a:pt x="250" y="398"/>
                    <a:pt x="259" y="396"/>
                    <a:pt x="266" y="393"/>
                  </a:cubicBezTo>
                  <a:cubicBezTo>
                    <a:pt x="268" y="399"/>
                    <a:pt x="268" y="399"/>
                    <a:pt x="268" y="399"/>
                  </a:cubicBezTo>
                  <a:cubicBezTo>
                    <a:pt x="260" y="402"/>
                    <a:pt x="252" y="404"/>
                    <a:pt x="243" y="406"/>
                  </a:cubicBezTo>
                  <a:close/>
                  <a:moveTo>
                    <a:pt x="118" y="390"/>
                  </a:moveTo>
                  <a:cubicBezTo>
                    <a:pt x="110" y="386"/>
                    <a:pt x="103" y="382"/>
                    <a:pt x="95" y="378"/>
                  </a:cubicBezTo>
                  <a:cubicBezTo>
                    <a:pt x="99" y="372"/>
                    <a:pt x="99" y="372"/>
                    <a:pt x="99" y="372"/>
                  </a:cubicBezTo>
                  <a:cubicBezTo>
                    <a:pt x="106" y="377"/>
                    <a:pt x="113" y="381"/>
                    <a:pt x="121" y="384"/>
                  </a:cubicBezTo>
                  <a:lnTo>
                    <a:pt x="118" y="390"/>
                  </a:lnTo>
                  <a:close/>
                  <a:moveTo>
                    <a:pt x="292" y="390"/>
                  </a:moveTo>
                  <a:cubicBezTo>
                    <a:pt x="290" y="384"/>
                    <a:pt x="290" y="384"/>
                    <a:pt x="290" y="384"/>
                  </a:cubicBezTo>
                  <a:cubicBezTo>
                    <a:pt x="297" y="381"/>
                    <a:pt x="304" y="377"/>
                    <a:pt x="311" y="372"/>
                  </a:cubicBezTo>
                  <a:cubicBezTo>
                    <a:pt x="315" y="378"/>
                    <a:pt x="315" y="378"/>
                    <a:pt x="315" y="378"/>
                  </a:cubicBezTo>
                  <a:cubicBezTo>
                    <a:pt x="308" y="382"/>
                    <a:pt x="300" y="386"/>
                    <a:pt x="292" y="390"/>
                  </a:cubicBezTo>
                  <a:close/>
                  <a:moveTo>
                    <a:pt x="74" y="363"/>
                  </a:moveTo>
                  <a:cubicBezTo>
                    <a:pt x="68" y="357"/>
                    <a:pt x="62" y="351"/>
                    <a:pt x="56" y="345"/>
                  </a:cubicBezTo>
                  <a:cubicBezTo>
                    <a:pt x="60" y="341"/>
                    <a:pt x="60" y="341"/>
                    <a:pt x="60" y="341"/>
                  </a:cubicBezTo>
                  <a:cubicBezTo>
                    <a:pt x="66" y="347"/>
                    <a:pt x="72" y="352"/>
                    <a:pt x="79" y="358"/>
                  </a:cubicBezTo>
                  <a:lnTo>
                    <a:pt x="74" y="363"/>
                  </a:lnTo>
                  <a:close/>
                  <a:moveTo>
                    <a:pt x="336" y="362"/>
                  </a:moveTo>
                  <a:cubicBezTo>
                    <a:pt x="332" y="358"/>
                    <a:pt x="332" y="358"/>
                    <a:pt x="332" y="358"/>
                  </a:cubicBezTo>
                  <a:cubicBezTo>
                    <a:pt x="338" y="352"/>
                    <a:pt x="344" y="346"/>
                    <a:pt x="350" y="340"/>
                  </a:cubicBezTo>
                  <a:cubicBezTo>
                    <a:pt x="354" y="345"/>
                    <a:pt x="354" y="345"/>
                    <a:pt x="354" y="345"/>
                  </a:cubicBezTo>
                  <a:cubicBezTo>
                    <a:pt x="348" y="351"/>
                    <a:pt x="342" y="357"/>
                    <a:pt x="336" y="362"/>
                  </a:cubicBezTo>
                  <a:close/>
                  <a:moveTo>
                    <a:pt x="39" y="325"/>
                  </a:moveTo>
                  <a:cubicBezTo>
                    <a:pt x="34" y="318"/>
                    <a:pt x="30" y="311"/>
                    <a:pt x="25" y="304"/>
                  </a:cubicBezTo>
                  <a:cubicBezTo>
                    <a:pt x="31" y="300"/>
                    <a:pt x="31" y="300"/>
                    <a:pt x="31" y="300"/>
                  </a:cubicBezTo>
                  <a:cubicBezTo>
                    <a:pt x="35" y="308"/>
                    <a:pt x="40" y="315"/>
                    <a:pt x="44" y="321"/>
                  </a:cubicBezTo>
                  <a:lnTo>
                    <a:pt x="39" y="325"/>
                  </a:lnTo>
                  <a:close/>
                  <a:moveTo>
                    <a:pt x="371" y="325"/>
                  </a:moveTo>
                  <a:cubicBezTo>
                    <a:pt x="366" y="321"/>
                    <a:pt x="366" y="321"/>
                    <a:pt x="366" y="321"/>
                  </a:cubicBezTo>
                  <a:cubicBezTo>
                    <a:pt x="370" y="315"/>
                    <a:pt x="375" y="307"/>
                    <a:pt x="379" y="300"/>
                  </a:cubicBezTo>
                  <a:cubicBezTo>
                    <a:pt x="385" y="303"/>
                    <a:pt x="385" y="303"/>
                    <a:pt x="385" y="303"/>
                  </a:cubicBezTo>
                  <a:cubicBezTo>
                    <a:pt x="380" y="311"/>
                    <a:pt x="376" y="318"/>
                    <a:pt x="371" y="325"/>
                  </a:cubicBezTo>
                  <a:close/>
                  <a:moveTo>
                    <a:pt x="14" y="280"/>
                  </a:moveTo>
                  <a:cubicBezTo>
                    <a:pt x="11" y="272"/>
                    <a:pt x="9" y="264"/>
                    <a:pt x="7" y="256"/>
                  </a:cubicBezTo>
                  <a:cubicBezTo>
                    <a:pt x="13" y="254"/>
                    <a:pt x="13" y="254"/>
                    <a:pt x="13" y="254"/>
                  </a:cubicBezTo>
                  <a:cubicBezTo>
                    <a:pt x="15" y="262"/>
                    <a:pt x="17" y="270"/>
                    <a:pt x="20" y="278"/>
                  </a:cubicBezTo>
                  <a:lnTo>
                    <a:pt x="14" y="280"/>
                  </a:lnTo>
                  <a:close/>
                  <a:moveTo>
                    <a:pt x="395" y="280"/>
                  </a:moveTo>
                  <a:cubicBezTo>
                    <a:pt x="390" y="278"/>
                    <a:pt x="390" y="278"/>
                    <a:pt x="390" y="278"/>
                  </a:cubicBezTo>
                  <a:cubicBezTo>
                    <a:pt x="393" y="270"/>
                    <a:pt x="395" y="262"/>
                    <a:pt x="397" y="254"/>
                  </a:cubicBezTo>
                  <a:cubicBezTo>
                    <a:pt x="403" y="255"/>
                    <a:pt x="403" y="255"/>
                    <a:pt x="403" y="255"/>
                  </a:cubicBezTo>
                  <a:cubicBezTo>
                    <a:pt x="401" y="264"/>
                    <a:pt x="399" y="272"/>
                    <a:pt x="395" y="280"/>
                  </a:cubicBezTo>
                  <a:close/>
                  <a:moveTo>
                    <a:pt x="2" y="231"/>
                  </a:moveTo>
                  <a:cubicBezTo>
                    <a:pt x="1" y="222"/>
                    <a:pt x="0" y="213"/>
                    <a:pt x="0" y="205"/>
                  </a:cubicBezTo>
                  <a:cubicBezTo>
                    <a:pt x="6" y="205"/>
                    <a:pt x="6" y="205"/>
                    <a:pt x="6" y="205"/>
                  </a:cubicBezTo>
                  <a:cubicBezTo>
                    <a:pt x="6" y="213"/>
                    <a:pt x="7" y="222"/>
                    <a:pt x="8" y="230"/>
                  </a:cubicBezTo>
                  <a:lnTo>
                    <a:pt x="2" y="231"/>
                  </a:lnTo>
                  <a:close/>
                  <a:moveTo>
                    <a:pt x="408" y="230"/>
                  </a:moveTo>
                  <a:cubicBezTo>
                    <a:pt x="402" y="229"/>
                    <a:pt x="402" y="229"/>
                    <a:pt x="402" y="229"/>
                  </a:cubicBezTo>
                  <a:cubicBezTo>
                    <a:pt x="403" y="221"/>
                    <a:pt x="404" y="213"/>
                    <a:pt x="404" y="205"/>
                  </a:cubicBezTo>
                  <a:cubicBezTo>
                    <a:pt x="404" y="204"/>
                    <a:pt x="404" y="204"/>
                    <a:pt x="404" y="204"/>
                  </a:cubicBezTo>
                  <a:cubicBezTo>
                    <a:pt x="410" y="204"/>
                    <a:pt x="410" y="204"/>
                    <a:pt x="410" y="204"/>
                  </a:cubicBezTo>
                  <a:cubicBezTo>
                    <a:pt x="410" y="205"/>
                    <a:pt x="410" y="205"/>
                    <a:pt x="410" y="205"/>
                  </a:cubicBezTo>
                  <a:cubicBezTo>
                    <a:pt x="410" y="213"/>
                    <a:pt x="409" y="222"/>
                    <a:pt x="408" y="230"/>
                  </a:cubicBezTo>
                  <a:close/>
                  <a:moveTo>
                    <a:pt x="8" y="180"/>
                  </a:moveTo>
                  <a:cubicBezTo>
                    <a:pt x="2" y="179"/>
                    <a:pt x="2" y="179"/>
                    <a:pt x="2" y="179"/>
                  </a:cubicBezTo>
                  <a:cubicBezTo>
                    <a:pt x="3" y="171"/>
                    <a:pt x="4" y="162"/>
                    <a:pt x="6" y="154"/>
                  </a:cubicBezTo>
                  <a:cubicBezTo>
                    <a:pt x="12" y="156"/>
                    <a:pt x="12" y="156"/>
                    <a:pt x="12" y="156"/>
                  </a:cubicBezTo>
                  <a:cubicBezTo>
                    <a:pt x="10" y="164"/>
                    <a:pt x="9" y="172"/>
                    <a:pt x="8" y="180"/>
                  </a:cubicBezTo>
                  <a:close/>
                  <a:moveTo>
                    <a:pt x="402" y="179"/>
                  </a:moveTo>
                  <a:cubicBezTo>
                    <a:pt x="401" y="171"/>
                    <a:pt x="399" y="163"/>
                    <a:pt x="397" y="155"/>
                  </a:cubicBezTo>
                  <a:cubicBezTo>
                    <a:pt x="403" y="153"/>
                    <a:pt x="403" y="153"/>
                    <a:pt x="403" y="153"/>
                  </a:cubicBezTo>
                  <a:cubicBezTo>
                    <a:pt x="405" y="161"/>
                    <a:pt x="407" y="170"/>
                    <a:pt x="408" y="178"/>
                  </a:cubicBezTo>
                  <a:lnTo>
                    <a:pt x="402" y="179"/>
                  </a:lnTo>
                  <a:close/>
                  <a:moveTo>
                    <a:pt x="20" y="132"/>
                  </a:moveTo>
                  <a:cubicBezTo>
                    <a:pt x="14" y="129"/>
                    <a:pt x="14" y="129"/>
                    <a:pt x="14" y="129"/>
                  </a:cubicBezTo>
                  <a:cubicBezTo>
                    <a:pt x="17" y="122"/>
                    <a:pt x="21" y="114"/>
                    <a:pt x="25" y="106"/>
                  </a:cubicBezTo>
                  <a:cubicBezTo>
                    <a:pt x="31" y="109"/>
                    <a:pt x="31" y="109"/>
                    <a:pt x="31" y="109"/>
                  </a:cubicBezTo>
                  <a:cubicBezTo>
                    <a:pt x="27" y="116"/>
                    <a:pt x="23" y="124"/>
                    <a:pt x="20" y="132"/>
                  </a:cubicBezTo>
                  <a:close/>
                  <a:moveTo>
                    <a:pt x="389" y="131"/>
                  </a:moveTo>
                  <a:cubicBezTo>
                    <a:pt x="386" y="123"/>
                    <a:pt x="383" y="116"/>
                    <a:pt x="379" y="108"/>
                  </a:cubicBezTo>
                  <a:cubicBezTo>
                    <a:pt x="384" y="105"/>
                    <a:pt x="384" y="105"/>
                    <a:pt x="384" y="105"/>
                  </a:cubicBezTo>
                  <a:cubicBezTo>
                    <a:pt x="388" y="113"/>
                    <a:pt x="392" y="121"/>
                    <a:pt x="395" y="129"/>
                  </a:cubicBezTo>
                  <a:lnTo>
                    <a:pt x="389" y="131"/>
                  </a:lnTo>
                  <a:close/>
                  <a:moveTo>
                    <a:pt x="44" y="88"/>
                  </a:moveTo>
                  <a:cubicBezTo>
                    <a:pt x="39" y="84"/>
                    <a:pt x="39" y="84"/>
                    <a:pt x="39" y="84"/>
                  </a:cubicBezTo>
                  <a:cubicBezTo>
                    <a:pt x="44" y="77"/>
                    <a:pt x="49" y="71"/>
                    <a:pt x="55" y="65"/>
                  </a:cubicBezTo>
                  <a:cubicBezTo>
                    <a:pt x="60" y="69"/>
                    <a:pt x="60" y="69"/>
                    <a:pt x="60" y="69"/>
                  </a:cubicBezTo>
                  <a:cubicBezTo>
                    <a:pt x="54" y="75"/>
                    <a:pt x="49" y="81"/>
                    <a:pt x="44" y="88"/>
                  </a:cubicBezTo>
                  <a:close/>
                  <a:moveTo>
                    <a:pt x="365" y="87"/>
                  </a:moveTo>
                  <a:cubicBezTo>
                    <a:pt x="360" y="81"/>
                    <a:pt x="355" y="74"/>
                    <a:pt x="349" y="68"/>
                  </a:cubicBezTo>
                  <a:cubicBezTo>
                    <a:pt x="354" y="64"/>
                    <a:pt x="354" y="64"/>
                    <a:pt x="354" y="64"/>
                  </a:cubicBezTo>
                  <a:cubicBezTo>
                    <a:pt x="360" y="70"/>
                    <a:pt x="365" y="77"/>
                    <a:pt x="370" y="84"/>
                  </a:cubicBezTo>
                  <a:lnTo>
                    <a:pt x="365" y="87"/>
                  </a:lnTo>
                  <a:close/>
                  <a:moveTo>
                    <a:pt x="78" y="52"/>
                  </a:moveTo>
                  <a:cubicBezTo>
                    <a:pt x="74" y="47"/>
                    <a:pt x="74" y="47"/>
                    <a:pt x="74" y="47"/>
                  </a:cubicBezTo>
                  <a:cubicBezTo>
                    <a:pt x="81" y="41"/>
                    <a:pt x="88" y="36"/>
                    <a:pt x="95" y="32"/>
                  </a:cubicBezTo>
                  <a:cubicBezTo>
                    <a:pt x="98" y="37"/>
                    <a:pt x="98" y="37"/>
                    <a:pt x="98" y="37"/>
                  </a:cubicBezTo>
                  <a:cubicBezTo>
                    <a:pt x="91" y="42"/>
                    <a:pt x="84" y="46"/>
                    <a:pt x="78" y="52"/>
                  </a:cubicBezTo>
                  <a:close/>
                  <a:moveTo>
                    <a:pt x="331" y="51"/>
                  </a:moveTo>
                  <a:cubicBezTo>
                    <a:pt x="325" y="46"/>
                    <a:pt x="318" y="41"/>
                    <a:pt x="311" y="37"/>
                  </a:cubicBezTo>
                  <a:cubicBezTo>
                    <a:pt x="314" y="31"/>
                    <a:pt x="314" y="31"/>
                    <a:pt x="314" y="31"/>
                  </a:cubicBezTo>
                  <a:cubicBezTo>
                    <a:pt x="322" y="36"/>
                    <a:pt x="329" y="41"/>
                    <a:pt x="335" y="46"/>
                  </a:cubicBezTo>
                  <a:lnTo>
                    <a:pt x="331" y="51"/>
                  </a:lnTo>
                  <a:close/>
                  <a:moveTo>
                    <a:pt x="120" y="25"/>
                  </a:moveTo>
                  <a:cubicBezTo>
                    <a:pt x="117" y="19"/>
                    <a:pt x="117" y="19"/>
                    <a:pt x="117" y="19"/>
                  </a:cubicBezTo>
                  <a:cubicBezTo>
                    <a:pt x="125" y="16"/>
                    <a:pt x="133" y="12"/>
                    <a:pt x="141" y="10"/>
                  </a:cubicBezTo>
                  <a:cubicBezTo>
                    <a:pt x="143" y="16"/>
                    <a:pt x="143" y="16"/>
                    <a:pt x="143" y="16"/>
                  </a:cubicBezTo>
                  <a:cubicBezTo>
                    <a:pt x="135" y="18"/>
                    <a:pt x="127" y="21"/>
                    <a:pt x="120" y="25"/>
                  </a:cubicBezTo>
                  <a:close/>
                  <a:moveTo>
                    <a:pt x="289" y="25"/>
                  </a:moveTo>
                  <a:cubicBezTo>
                    <a:pt x="282" y="21"/>
                    <a:pt x="274" y="18"/>
                    <a:pt x="266" y="16"/>
                  </a:cubicBezTo>
                  <a:cubicBezTo>
                    <a:pt x="268" y="10"/>
                    <a:pt x="268" y="10"/>
                    <a:pt x="268" y="10"/>
                  </a:cubicBezTo>
                  <a:cubicBezTo>
                    <a:pt x="276" y="12"/>
                    <a:pt x="284" y="15"/>
                    <a:pt x="292" y="19"/>
                  </a:cubicBezTo>
                  <a:lnTo>
                    <a:pt x="289" y="25"/>
                  </a:lnTo>
                  <a:close/>
                  <a:moveTo>
                    <a:pt x="167" y="10"/>
                  </a:moveTo>
                  <a:cubicBezTo>
                    <a:pt x="166" y="3"/>
                    <a:pt x="166" y="3"/>
                    <a:pt x="166" y="3"/>
                  </a:cubicBezTo>
                  <a:cubicBezTo>
                    <a:pt x="174" y="2"/>
                    <a:pt x="183" y="1"/>
                    <a:pt x="192" y="0"/>
                  </a:cubicBezTo>
                  <a:cubicBezTo>
                    <a:pt x="192" y="6"/>
                    <a:pt x="192" y="6"/>
                    <a:pt x="192" y="6"/>
                  </a:cubicBezTo>
                  <a:cubicBezTo>
                    <a:pt x="184" y="7"/>
                    <a:pt x="175" y="8"/>
                    <a:pt x="167" y="10"/>
                  </a:cubicBezTo>
                  <a:close/>
                  <a:moveTo>
                    <a:pt x="242" y="9"/>
                  </a:moveTo>
                  <a:cubicBezTo>
                    <a:pt x="234" y="8"/>
                    <a:pt x="225" y="7"/>
                    <a:pt x="217" y="6"/>
                  </a:cubicBezTo>
                  <a:cubicBezTo>
                    <a:pt x="217" y="0"/>
                    <a:pt x="217" y="0"/>
                    <a:pt x="217" y="0"/>
                  </a:cubicBezTo>
                  <a:cubicBezTo>
                    <a:pt x="226" y="1"/>
                    <a:pt x="234" y="2"/>
                    <a:pt x="243" y="3"/>
                  </a:cubicBezTo>
                  <a:lnTo>
                    <a:pt x="24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0" name="Freeform 12"/>
            <p:cNvSpPr>
              <a:spLocks noEditPoints="1"/>
            </p:cNvSpPr>
            <p:nvPr userDrawn="1"/>
          </p:nvSpPr>
          <p:spPr bwMode="auto">
            <a:xfrm>
              <a:off x="4864" y="2945"/>
              <a:ext cx="1003" cy="1004"/>
            </a:xfrm>
            <a:custGeom>
              <a:avLst/>
              <a:gdLst>
                <a:gd name="T0" fmla="*/ 166 w 332"/>
                <a:gd name="T1" fmla="*/ 332 h 332"/>
                <a:gd name="T2" fmla="*/ 141 w 332"/>
                <a:gd name="T3" fmla="*/ 324 h 332"/>
                <a:gd name="T4" fmla="*/ 166 w 332"/>
                <a:gd name="T5" fmla="*/ 332 h 332"/>
                <a:gd name="T6" fmla="*/ 191 w 332"/>
                <a:gd name="T7" fmla="*/ 324 h 332"/>
                <a:gd name="T8" fmla="*/ 218 w 332"/>
                <a:gd name="T9" fmla="*/ 324 h 332"/>
                <a:gd name="T10" fmla="*/ 115 w 332"/>
                <a:gd name="T11" fmla="*/ 324 h 332"/>
                <a:gd name="T12" fmla="*/ 94 w 332"/>
                <a:gd name="T13" fmla="*/ 309 h 332"/>
                <a:gd name="T14" fmla="*/ 115 w 332"/>
                <a:gd name="T15" fmla="*/ 324 h 332"/>
                <a:gd name="T16" fmla="*/ 239 w 332"/>
                <a:gd name="T17" fmla="*/ 309 h 332"/>
                <a:gd name="T18" fmla="*/ 264 w 332"/>
                <a:gd name="T19" fmla="*/ 301 h 332"/>
                <a:gd name="T20" fmla="*/ 69 w 332"/>
                <a:gd name="T21" fmla="*/ 301 h 332"/>
                <a:gd name="T22" fmla="*/ 53 w 332"/>
                <a:gd name="T23" fmla="*/ 280 h 332"/>
                <a:gd name="T24" fmla="*/ 69 w 332"/>
                <a:gd name="T25" fmla="*/ 301 h 332"/>
                <a:gd name="T26" fmla="*/ 279 w 332"/>
                <a:gd name="T27" fmla="*/ 279 h 332"/>
                <a:gd name="T28" fmla="*/ 300 w 332"/>
                <a:gd name="T29" fmla="*/ 264 h 332"/>
                <a:gd name="T30" fmla="*/ 32 w 332"/>
                <a:gd name="T31" fmla="*/ 264 h 332"/>
                <a:gd name="T32" fmla="*/ 24 w 332"/>
                <a:gd name="T33" fmla="*/ 239 h 332"/>
                <a:gd name="T34" fmla="*/ 32 w 332"/>
                <a:gd name="T35" fmla="*/ 264 h 332"/>
                <a:gd name="T36" fmla="*/ 308 w 332"/>
                <a:gd name="T37" fmla="*/ 239 h 332"/>
                <a:gd name="T38" fmla="*/ 324 w 332"/>
                <a:gd name="T39" fmla="*/ 218 h 332"/>
                <a:gd name="T40" fmla="*/ 8 w 332"/>
                <a:gd name="T41" fmla="*/ 218 h 332"/>
                <a:gd name="T42" fmla="*/ 8 w 332"/>
                <a:gd name="T43" fmla="*/ 192 h 332"/>
                <a:gd name="T44" fmla="*/ 8 w 332"/>
                <a:gd name="T45" fmla="*/ 218 h 332"/>
                <a:gd name="T46" fmla="*/ 324 w 332"/>
                <a:gd name="T47" fmla="*/ 191 h 332"/>
                <a:gd name="T48" fmla="*/ 326 w 332"/>
                <a:gd name="T49" fmla="*/ 166 h 332"/>
                <a:gd name="T50" fmla="*/ 332 w 332"/>
                <a:gd name="T51" fmla="*/ 166 h 332"/>
                <a:gd name="T52" fmla="*/ 6 w 332"/>
                <a:gd name="T53" fmla="*/ 167 h 332"/>
                <a:gd name="T54" fmla="*/ 0 w 332"/>
                <a:gd name="T55" fmla="*/ 166 h 332"/>
                <a:gd name="T56" fmla="*/ 8 w 332"/>
                <a:gd name="T57" fmla="*/ 142 h 332"/>
                <a:gd name="T58" fmla="*/ 6 w 332"/>
                <a:gd name="T59" fmla="*/ 167 h 332"/>
                <a:gd name="T60" fmla="*/ 318 w 332"/>
                <a:gd name="T61" fmla="*/ 116 h 332"/>
                <a:gd name="T62" fmla="*/ 330 w 332"/>
                <a:gd name="T63" fmla="*/ 140 h 332"/>
                <a:gd name="T64" fmla="*/ 14 w 332"/>
                <a:gd name="T65" fmla="*/ 117 h 332"/>
                <a:gd name="T66" fmla="*/ 18 w 332"/>
                <a:gd name="T67" fmla="*/ 91 h 332"/>
                <a:gd name="T68" fmla="*/ 14 w 332"/>
                <a:gd name="T69" fmla="*/ 117 h 332"/>
                <a:gd name="T70" fmla="*/ 295 w 332"/>
                <a:gd name="T71" fmla="*/ 72 h 332"/>
                <a:gd name="T72" fmla="*/ 314 w 332"/>
                <a:gd name="T73" fmla="*/ 90 h 332"/>
                <a:gd name="T74" fmla="*/ 37 w 332"/>
                <a:gd name="T75" fmla="*/ 73 h 332"/>
                <a:gd name="T76" fmla="*/ 48 w 332"/>
                <a:gd name="T77" fmla="*/ 49 h 332"/>
                <a:gd name="T78" fmla="*/ 37 w 332"/>
                <a:gd name="T79" fmla="*/ 73 h 332"/>
                <a:gd name="T80" fmla="*/ 260 w 332"/>
                <a:gd name="T81" fmla="*/ 37 h 332"/>
                <a:gd name="T82" fmla="*/ 283 w 332"/>
                <a:gd name="T83" fmla="*/ 49 h 332"/>
                <a:gd name="T84" fmla="*/ 72 w 332"/>
                <a:gd name="T85" fmla="*/ 37 h 332"/>
                <a:gd name="T86" fmla="*/ 90 w 332"/>
                <a:gd name="T87" fmla="*/ 19 h 332"/>
                <a:gd name="T88" fmla="*/ 72 w 332"/>
                <a:gd name="T89" fmla="*/ 37 h 332"/>
                <a:gd name="T90" fmla="*/ 215 w 332"/>
                <a:gd name="T91" fmla="*/ 14 h 332"/>
                <a:gd name="T92" fmla="*/ 241 w 332"/>
                <a:gd name="T93" fmla="*/ 18 h 332"/>
                <a:gd name="T94" fmla="*/ 116 w 332"/>
                <a:gd name="T95" fmla="*/ 15 h 332"/>
                <a:gd name="T96" fmla="*/ 140 w 332"/>
                <a:gd name="T97" fmla="*/ 2 h 332"/>
                <a:gd name="T98" fmla="*/ 116 w 332"/>
                <a:gd name="T99" fmla="*/ 15 h 332"/>
                <a:gd name="T100" fmla="*/ 166 w 332"/>
                <a:gd name="T101" fmla="*/ 7 h 332"/>
                <a:gd name="T102" fmla="*/ 166 w 332"/>
                <a:gd name="T103" fmla="*/ 0 h 332"/>
                <a:gd name="T104" fmla="*/ 192 w 332"/>
                <a:gd name="T105" fmla="*/ 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2">
                  <a:moveTo>
                    <a:pt x="166" y="332"/>
                  </a:moveTo>
                  <a:cubicBezTo>
                    <a:pt x="166" y="332"/>
                    <a:pt x="166" y="332"/>
                    <a:pt x="166" y="332"/>
                  </a:cubicBezTo>
                  <a:cubicBezTo>
                    <a:pt x="157" y="332"/>
                    <a:pt x="149" y="332"/>
                    <a:pt x="140" y="330"/>
                  </a:cubicBezTo>
                  <a:cubicBezTo>
                    <a:pt x="141" y="324"/>
                    <a:pt x="141" y="324"/>
                    <a:pt x="141" y="324"/>
                  </a:cubicBezTo>
                  <a:cubicBezTo>
                    <a:pt x="149" y="325"/>
                    <a:pt x="158" y="326"/>
                    <a:pt x="166" y="326"/>
                  </a:cubicBezTo>
                  <a:lnTo>
                    <a:pt x="166" y="332"/>
                  </a:lnTo>
                  <a:close/>
                  <a:moveTo>
                    <a:pt x="192" y="330"/>
                  </a:moveTo>
                  <a:cubicBezTo>
                    <a:pt x="191" y="324"/>
                    <a:pt x="191" y="324"/>
                    <a:pt x="191" y="324"/>
                  </a:cubicBezTo>
                  <a:cubicBezTo>
                    <a:pt x="199" y="323"/>
                    <a:pt x="208" y="321"/>
                    <a:pt x="216" y="318"/>
                  </a:cubicBezTo>
                  <a:cubicBezTo>
                    <a:pt x="218" y="324"/>
                    <a:pt x="218" y="324"/>
                    <a:pt x="218" y="324"/>
                  </a:cubicBezTo>
                  <a:cubicBezTo>
                    <a:pt x="209" y="327"/>
                    <a:pt x="201" y="329"/>
                    <a:pt x="192" y="330"/>
                  </a:cubicBezTo>
                  <a:close/>
                  <a:moveTo>
                    <a:pt x="115" y="324"/>
                  </a:moveTo>
                  <a:cubicBezTo>
                    <a:pt x="107" y="322"/>
                    <a:pt x="99" y="318"/>
                    <a:pt x="91" y="314"/>
                  </a:cubicBezTo>
                  <a:cubicBezTo>
                    <a:pt x="94" y="309"/>
                    <a:pt x="94" y="309"/>
                    <a:pt x="94" y="309"/>
                  </a:cubicBezTo>
                  <a:cubicBezTo>
                    <a:pt x="101" y="313"/>
                    <a:pt x="109" y="316"/>
                    <a:pt x="117" y="318"/>
                  </a:cubicBezTo>
                  <a:lnTo>
                    <a:pt x="115" y="324"/>
                  </a:lnTo>
                  <a:close/>
                  <a:moveTo>
                    <a:pt x="242" y="314"/>
                  </a:moveTo>
                  <a:cubicBezTo>
                    <a:pt x="239" y="309"/>
                    <a:pt x="239" y="309"/>
                    <a:pt x="239" y="309"/>
                  </a:cubicBezTo>
                  <a:cubicBezTo>
                    <a:pt x="246" y="305"/>
                    <a:pt x="253" y="300"/>
                    <a:pt x="260" y="296"/>
                  </a:cubicBezTo>
                  <a:cubicBezTo>
                    <a:pt x="264" y="301"/>
                    <a:pt x="264" y="301"/>
                    <a:pt x="264" y="301"/>
                  </a:cubicBezTo>
                  <a:cubicBezTo>
                    <a:pt x="257" y="306"/>
                    <a:pt x="249" y="310"/>
                    <a:pt x="242" y="314"/>
                  </a:cubicBezTo>
                  <a:close/>
                  <a:moveTo>
                    <a:pt x="69" y="301"/>
                  </a:moveTo>
                  <a:cubicBezTo>
                    <a:pt x="62" y="296"/>
                    <a:pt x="55" y="290"/>
                    <a:pt x="49" y="284"/>
                  </a:cubicBezTo>
                  <a:cubicBezTo>
                    <a:pt x="53" y="280"/>
                    <a:pt x="53" y="280"/>
                    <a:pt x="53" y="280"/>
                  </a:cubicBezTo>
                  <a:cubicBezTo>
                    <a:pt x="59" y="285"/>
                    <a:pt x="66" y="291"/>
                    <a:pt x="72" y="296"/>
                  </a:cubicBezTo>
                  <a:lnTo>
                    <a:pt x="69" y="301"/>
                  </a:lnTo>
                  <a:close/>
                  <a:moveTo>
                    <a:pt x="284" y="284"/>
                  </a:moveTo>
                  <a:cubicBezTo>
                    <a:pt x="279" y="279"/>
                    <a:pt x="279" y="279"/>
                    <a:pt x="279" y="279"/>
                  </a:cubicBezTo>
                  <a:cubicBezTo>
                    <a:pt x="285" y="273"/>
                    <a:pt x="290" y="267"/>
                    <a:pt x="295" y="260"/>
                  </a:cubicBezTo>
                  <a:cubicBezTo>
                    <a:pt x="300" y="264"/>
                    <a:pt x="300" y="264"/>
                    <a:pt x="300" y="264"/>
                  </a:cubicBezTo>
                  <a:cubicBezTo>
                    <a:pt x="295" y="271"/>
                    <a:pt x="290" y="278"/>
                    <a:pt x="284" y="284"/>
                  </a:cubicBezTo>
                  <a:close/>
                  <a:moveTo>
                    <a:pt x="32" y="264"/>
                  </a:moveTo>
                  <a:cubicBezTo>
                    <a:pt x="27" y="257"/>
                    <a:pt x="22" y="250"/>
                    <a:pt x="18" y="242"/>
                  </a:cubicBezTo>
                  <a:cubicBezTo>
                    <a:pt x="24" y="239"/>
                    <a:pt x="24" y="239"/>
                    <a:pt x="24" y="239"/>
                  </a:cubicBezTo>
                  <a:cubicBezTo>
                    <a:pt x="28" y="247"/>
                    <a:pt x="32" y="254"/>
                    <a:pt x="37" y="260"/>
                  </a:cubicBezTo>
                  <a:lnTo>
                    <a:pt x="32" y="264"/>
                  </a:lnTo>
                  <a:close/>
                  <a:moveTo>
                    <a:pt x="314" y="242"/>
                  </a:moveTo>
                  <a:cubicBezTo>
                    <a:pt x="308" y="239"/>
                    <a:pt x="308" y="239"/>
                    <a:pt x="308" y="239"/>
                  </a:cubicBezTo>
                  <a:cubicBezTo>
                    <a:pt x="312" y="231"/>
                    <a:pt x="316" y="224"/>
                    <a:pt x="318" y="216"/>
                  </a:cubicBezTo>
                  <a:cubicBezTo>
                    <a:pt x="324" y="218"/>
                    <a:pt x="324" y="218"/>
                    <a:pt x="324" y="218"/>
                  </a:cubicBezTo>
                  <a:cubicBezTo>
                    <a:pt x="321" y="226"/>
                    <a:pt x="318" y="234"/>
                    <a:pt x="314" y="242"/>
                  </a:cubicBezTo>
                  <a:close/>
                  <a:moveTo>
                    <a:pt x="8" y="218"/>
                  </a:moveTo>
                  <a:cubicBezTo>
                    <a:pt x="6" y="210"/>
                    <a:pt x="3" y="201"/>
                    <a:pt x="2" y="193"/>
                  </a:cubicBezTo>
                  <a:cubicBezTo>
                    <a:pt x="8" y="192"/>
                    <a:pt x="8" y="192"/>
                    <a:pt x="8" y="192"/>
                  </a:cubicBezTo>
                  <a:cubicBezTo>
                    <a:pt x="10" y="200"/>
                    <a:pt x="12" y="208"/>
                    <a:pt x="14" y="216"/>
                  </a:cubicBezTo>
                  <a:lnTo>
                    <a:pt x="8" y="218"/>
                  </a:lnTo>
                  <a:close/>
                  <a:moveTo>
                    <a:pt x="330" y="192"/>
                  </a:moveTo>
                  <a:cubicBezTo>
                    <a:pt x="324" y="191"/>
                    <a:pt x="324" y="191"/>
                    <a:pt x="324" y="191"/>
                  </a:cubicBezTo>
                  <a:cubicBezTo>
                    <a:pt x="325" y="183"/>
                    <a:pt x="326" y="175"/>
                    <a:pt x="326" y="166"/>
                  </a:cubicBezTo>
                  <a:cubicBezTo>
                    <a:pt x="326" y="166"/>
                    <a:pt x="326" y="166"/>
                    <a:pt x="326" y="166"/>
                  </a:cubicBezTo>
                  <a:cubicBezTo>
                    <a:pt x="332" y="166"/>
                    <a:pt x="332" y="166"/>
                    <a:pt x="332" y="166"/>
                  </a:cubicBezTo>
                  <a:cubicBezTo>
                    <a:pt x="332" y="166"/>
                    <a:pt x="332" y="166"/>
                    <a:pt x="332" y="166"/>
                  </a:cubicBezTo>
                  <a:cubicBezTo>
                    <a:pt x="332" y="175"/>
                    <a:pt x="331" y="184"/>
                    <a:pt x="330" y="192"/>
                  </a:cubicBezTo>
                  <a:close/>
                  <a:moveTo>
                    <a:pt x="6" y="167"/>
                  </a:moveTo>
                  <a:cubicBezTo>
                    <a:pt x="0" y="167"/>
                    <a:pt x="0" y="167"/>
                    <a:pt x="0" y="167"/>
                  </a:cubicBezTo>
                  <a:cubicBezTo>
                    <a:pt x="0" y="166"/>
                    <a:pt x="0" y="166"/>
                    <a:pt x="0" y="166"/>
                  </a:cubicBezTo>
                  <a:cubicBezTo>
                    <a:pt x="0" y="158"/>
                    <a:pt x="1" y="149"/>
                    <a:pt x="2" y="141"/>
                  </a:cubicBezTo>
                  <a:cubicBezTo>
                    <a:pt x="8" y="142"/>
                    <a:pt x="8" y="142"/>
                    <a:pt x="8" y="142"/>
                  </a:cubicBezTo>
                  <a:cubicBezTo>
                    <a:pt x="7" y="150"/>
                    <a:pt x="6" y="158"/>
                    <a:pt x="6" y="166"/>
                  </a:cubicBezTo>
                  <a:lnTo>
                    <a:pt x="6" y="167"/>
                  </a:lnTo>
                  <a:close/>
                  <a:moveTo>
                    <a:pt x="324" y="141"/>
                  </a:moveTo>
                  <a:cubicBezTo>
                    <a:pt x="322" y="133"/>
                    <a:pt x="320" y="124"/>
                    <a:pt x="318" y="116"/>
                  </a:cubicBezTo>
                  <a:cubicBezTo>
                    <a:pt x="324" y="114"/>
                    <a:pt x="324" y="114"/>
                    <a:pt x="324" y="114"/>
                  </a:cubicBezTo>
                  <a:cubicBezTo>
                    <a:pt x="327" y="123"/>
                    <a:pt x="329" y="131"/>
                    <a:pt x="330" y="140"/>
                  </a:cubicBezTo>
                  <a:lnTo>
                    <a:pt x="324" y="141"/>
                  </a:lnTo>
                  <a:close/>
                  <a:moveTo>
                    <a:pt x="14" y="117"/>
                  </a:moveTo>
                  <a:cubicBezTo>
                    <a:pt x="8" y="115"/>
                    <a:pt x="8" y="115"/>
                    <a:pt x="8" y="115"/>
                  </a:cubicBezTo>
                  <a:cubicBezTo>
                    <a:pt x="11" y="107"/>
                    <a:pt x="14" y="99"/>
                    <a:pt x="18" y="91"/>
                  </a:cubicBezTo>
                  <a:cubicBezTo>
                    <a:pt x="24" y="94"/>
                    <a:pt x="24" y="94"/>
                    <a:pt x="24" y="94"/>
                  </a:cubicBezTo>
                  <a:cubicBezTo>
                    <a:pt x="20" y="102"/>
                    <a:pt x="17" y="109"/>
                    <a:pt x="14" y="117"/>
                  </a:cubicBezTo>
                  <a:close/>
                  <a:moveTo>
                    <a:pt x="308" y="93"/>
                  </a:moveTo>
                  <a:cubicBezTo>
                    <a:pt x="304" y="86"/>
                    <a:pt x="300" y="79"/>
                    <a:pt x="295" y="72"/>
                  </a:cubicBezTo>
                  <a:cubicBezTo>
                    <a:pt x="300" y="68"/>
                    <a:pt x="300" y="68"/>
                    <a:pt x="300" y="68"/>
                  </a:cubicBezTo>
                  <a:cubicBezTo>
                    <a:pt x="305" y="75"/>
                    <a:pt x="310" y="83"/>
                    <a:pt x="314" y="90"/>
                  </a:cubicBezTo>
                  <a:lnTo>
                    <a:pt x="308" y="93"/>
                  </a:lnTo>
                  <a:close/>
                  <a:moveTo>
                    <a:pt x="37" y="73"/>
                  </a:moveTo>
                  <a:cubicBezTo>
                    <a:pt x="32" y="69"/>
                    <a:pt x="32" y="69"/>
                    <a:pt x="32" y="69"/>
                  </a:cubicBezTo>
                  <a:cubicBezTo>
                    <a:pt x="37" y="62"/>
                    <a:pt x="42" y="55"/>
                    <a:pt x="48" y="49"/>
                  </a:cubicBezTo>
                  <a:cubicBezTo>
                    <a:pt x="53" y="54"/>
                    <a:pt x="53" y="54"/>
                    <a:pt x="53" y="54"/>
                  </a:cubicBezTo>
                  <a:cubicBezTo>
                    <a:pt x="47" y="60"/>
                    <a:pt x="42" y="66"/>
                    <a:pt x="37" y="73"/>
                  </a:cubicBezTo>
                  <a:close/>
                  <a:moveTo>
                    <a:pt x="279" y="53"/>
                  </a:moveTo>
                  <a:cubicBezTo>
                    <a:pt x="273" y="47"/>
                    <a:pt x="266" y="42"/>
                    <a:pt x="260" y="37"/>
                  </a:cubicBezTo>
                  <a:cubicBezTo>
                    <a:pt x="263" y="32"/>
                    <a:pt x="263" y="32"/>
                    <a:pt x="263" y="32"/>
                  </a:cubicBezTo>
                  <a:cubicBezTo>
                    <a:pt x="270" y="37"/>
                    <a:pt x="277" y="42"/>
                    <a:pt x="283" y="49"/>
                  </a:cubicBezTo>
                  <a:lnTo>
                    <a:pt x="279" y="53"/>
                  </a:lnTo>
                  <a:close/>
                  <a:moveTo>
                    <a:pt x="72" y="37"/>
                  </a:moveTo>
                  <a:cubicBezTo>
                    <a:pt x="68" y="32"/>
                    <a:pt x="68" y="32"/>
                    <a:pt x="68" y="32"/>
                  </a:cubicBezTo>
                  <a:cubicBezTo>
                    <a:pt x="75" y="27"/>
                    <a:pt x="83" y="23"/>
                    <a:pt x="90" y="19"/>
                  </a:cubicBezTo>
                  <a:cubicBezTo>
                    <a:pt x="93" y="24"/>
                    <a:pt x="93" y="24"/>
                    <a:pt x="93" y="24"/>
                  </a:cubicBezTo>
                  <a:cubicBezTo>
                    <a:pt x="86" y="28"/>
                    <a:pt x="79" y="32"/>
                    <a:pt x="72" y="37"/>
                  </a:cubicBezTo>
                  <a:close/>
                  <a:moveTo>
                    <a:pt x="238" y="24"/>
                  </a:moveTo>
                  <a:cubicBezTo>
                    <a:pt x="231" y="20"/>
                    <a:pt x="223" y="17"/>
                    <a:pt x="215" y="14"/>
                  </a:cubicBezTo>
                  <a:cubicBezTo>
                    <a:pt x="217" y="8"/>
                    <a:pt x="217" y="8"/>
                    <a:pt x="217" y="8"/>
                  </a:cubicBezTo>
                  <a:cubicBezTo>
                    <a:pt x="225" y="11"/>
                    <a:pt x="233" y="14"/>
                    <a:pt x="241" y="18"/>
                  </a:cubicBezTo>
                  <a:lnTo>
                    <a:pt x="238" y="24"/>
                  </a:lnTo>
                  <a:close/>
                  <a:moveTo>
                    <a:pt x="116" y="15"/>
                  </a:moveTo>
                  <a:cubicBezTo>
                    <a:pt x="114" y="9"/>
                    <a:pt x="114" y="9"/>
                    <a:pt x="114" y="9"/>
                  </a:cubicBezTo>
                  <a:cubicBezTo>
                    <a:pt x="123" y="6"/>
                    <a:pt x="131" y="4"/>
                    <a:pt x="140" y="2"/>
                  </a:cubicBezTo>
                  <a:cubicBezTo>
                    <a:pt x="141" y="9"/>
                    <a:pt x="141" y="9"/>
                    <a:pt x="141" y="9"/>
                  </a:cubicBezTo>
                  <a:cubicBezTo>
                    <a:pt x="132" y="10"/>
                    <a:pt x="124" y="12"/>
                    <a:pt x="116" y="15"/>
                  </a:cubicBezTo>
                  <a:close/>
                  <a:moveTo>
                    <a:pt x="191" y="9"/>
                  </a:moveTo>
                  <a:cubicBezTo>
                    <a:pt x="183" y="7"/>
                    <a:pt x="174" y="7"/>
                    <a:pt x="166" y="7"/>
                  </a:cubicBezTo>
                  <a:cubicBezTo>
                    <a:pt x="166" y="7"/>
                    <a:pt x="166" y="7"/>
                    <a:pt x="166" y="7"/>
                  </a:cubicBezTo>
                  <a:cubicBezTo>
                    <a:pt x="166" y="0"/>
                    <a:pt x="166" y="0"/>
                    <a:pt x="166" y="0"/>
                  </a:cubicBezTo>
                  <a:cubicBezTo>
                    <a:pt x="166" y="0"/>
                    <a:pt x="166" y="0"/>
                    <a:pt x="166" y="0"/>
                  </a:cubicBezTo>
                  <a:cubicBezTo>
                    <a:pt x="175" y="0"/>
                    <a:pt x="183" y="1"/>
                    <a:pt x="192" y="2"/>
                  </a:cubicBezTo>
                  <a:lnTo>
                    <a:pt x="191" y="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1" name="Oval 13"/>
            <p:cNvSpPr>
              <a:spLocks noChangeArrowheads="1"/>
            </p:cNvSpPr>
            <p:nvPr userDrawn="1"/>
          </p:nvSpPr>
          <p:spPr bwMode="auto">
            <a:xfrm>
              <a:off x="4873" y="3166"/>
              <a:ext cx="774" cy="77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2" name="Freeform 14"/>
            <p:cNvSpPr>
              <a:spLocks noEditPoints="1"/>
            </p:cNvSpPr>
            <p:nvPr userDrawn="1"/>
          </p:nvSpPr>
          <p:spPr bwMode="auto">
            <a:xfrm>
              <a:off x="5063" y="3396"/>
              <a:ext cx="387" cy="326"/>
            </a:xfrm>
            <a:custGeom>
              <a:avLst/>
              <a:gdLst>
                <a:gd name="T0" fmla="*/ 121 w 128"/>
                <a:gd name="T1" fmla="*/ 102 h 108"/>
                <a:gd name="T2" fmla="*/ 0 w 128"/>
                <a:gd name="T3" fmla="*/ 19 h 108"/>
                <a:gd name="T4" fmla="*/ 0 w 128"/>
                <a:gd name="T5" fmla="*/ 108 h 108"/>
                <a:gd name="T6" fmla="*/ 128 w 128"/>
                <a:gd name="T7" fmla="*/ 0 h 108"/>
                <a:gd name="T8" fmla="*/ 0 w 128"/>
                <a:gd name="T9" fmla="*/ 0 h 108"/>
                <a:gd name="T10" fmla="*/ 75 w 128"/>
                <a:gd name="T11" fmla="*/ 61 h 108"/>
                <a:gd name="T12" fmla="*/ 71 w 128"/>
                <a:gd name="T13" fmla="*/ 55 h 108"/>
                <a:gd name="T14" fmla="*/ 67 w 128"/>
                <a:gd name="T15" fmla="*/ 51 h 108"/>
                <a:gd name="T16" fmla="*/ 60 w 128"/>
                <a:gd name="T17" fmla="*/ 48 h 108"/>
                <a:gd name="T18" fmla="*/ 54 w 128"/>
                <a:gd name="T19" fmla="*/ 48 h 108"/>
                <a:gd name="T20" fmla="*/ 47 w 128"/>
                <a:gd name="T21" fmla="*/ 51 h 108"/>
                <a:gd name="T22" fmla="*/ 43 w 128"/>
                <a:gd name="T23" fmla="*/ 55 h 108"/>
                <a:gd name="T24" fmla="*/ 40 w 128"/>
                <a:gd name="T25" fmla="*/ 61 h 108"/>
                <a:gd name="T26" fmla="*/ 38 w 128"/>
                <a:gd name="T27" fmla="*/ 66 h 108"/>
                <a:gd name="T28" fmla="*/ 40 w 128"/>
                <a:gd name="T29" fmla="*/ 74 h 108"/>
                <a:gd name="T30" fmla="*/ 42 w 128"/>
                <a:gd name="T31" fmla="*/ 78 h 108"/>
                <a:gd name="T32" fmla="*/ 48 w 128"/>
                <a:gd name="T33" fmla="*/ 83 h 108"/>
                <a:gd name="T34" fmla="*/ 53 w 128"/>
                <a:gd name="T35" fmla="*/ 85 h 108"/>
                <a:gd name="T36" fmla="*/ 58 w 128"/>
                <a:gd name="T37" fmla="*/ 80 h 108"/>
                <a:gd name="T38" fmla="*/ 65 w 128"/>
                <a:gd name="T39" fmla="*/ 84 h 108"/>
                <a:gd name="T40" fmla="*/ 66 w 128"/>
                <a:gd name="T41" fmla="*/ 77 h 108"/>
                <a:gd name="T42" fmla="*/ 75 w 128"/>
                <a:gd name="T43" fmla="*/ 75 h 108"/>
                <a:gd name="T44" fmla="*/ 71 w 128"/>
                <a:gd name="T45" fmla="*/ 69 h 108"/>
                <a:gd name="T46" fmla="*/ 65 w 128"/>
                <a:gd name="T47" fmla="*/ 67 h 108"/>
                <a:gd name="T48" fmla="*/ 52 w 128"/>
                <a:gd name="T49" fmla="*/ 72 h 108"/>
                <a:gd name="T50" fmla="*/ 57 w 128"/>
                <a:gd name="T51" fmla="*/ 59 h 108"/>
                <a:gd name="T52" fmla="*/ 54 w 128"/>
                <a:gd name="T53" fmla="*/ 67 h 108"/>
                <a:gd name="T54" fmla="*/ 57 w 128"/>
                <a:gd name="T55" fmla="*/ 70 h 108"/>
                <a:gd name="T56" fmla="*/ 88 w 128"/>
                <a:gd name="T57" fmla="*/ 53 h 108"/>
                <a:gd name="T58" fmla="*/ 90 w 128"/>
                <a:gd name="T59" fmla="*/ 49 h 108"/>
                <a:gd name="T60" fmla="*/ 88 w 128"/>
                <a:gd name="T61" fmla="*/ 47 h 108"/>
                <a:gd name="T62" fmla="*/ 83 w 128"/>
                <a:gd name="T63" fmla="*/ 46 h 108"/>
                <a:gd name="T64" fmla="*/ 80 w 128"/>
                <a:gd name="T65" fmla="*/ 43 h 108"/>
                <a:gd name="T66" fmla="*/ 76 w 128"/>
                <a:gd name="T67" fmla="*/ 48 h 108"/>
                <a:gd name="T68" fmla="*/ 72 w 128"/>
                <a:gd name="T69" fmla="*/ 47 h 108"/>
                <a:gd name="T70" fmla="*/ 71 w 128"/>
                <a:gd name="T71" fmla="*/ 50 h 108"/>
                <a:gd name="T72" fmla="*/ 73 w 128"/>
                <a:gd name="T73" fmla="*/ 55 h 108"/>
                <a:gd name="T74" fmla="*/ 71 w 128"/>
                <a:gd name="T75" fmla="*/ 58 h 108"/>
                <a:gd name="T76" fmla="*/ 73 w 128"/>
                <a:gd name="T77" fmla="*/ 60 h 108"/>
                <a:gd name="T78" fmla="*/ 79 w 128"/>
                <a:gd name="T79" fmla="*/ 63 h 108"/>
                <a:gd name="T80" fmla="*/ 82 w 128"/>
                <a:gd name="T81" fmla="*/ 63 h 108"/>
                <a:gd name="T82" fmla="*/ 88 w 128"/>
                <a:gd name="T83" fmla="*/ 60 h 108"/>
                <a:gd name="T84" fmla="*/ 90 w 128"/>
                <a:gd name="T85" fmla="*/ 58 h 108"/>
                <a:gd name="T86" fmla="*/ 88 w 128"/>
                <a:gd name="T87" fmla="*/ 55 h 108"/>
                <a:gd name="T88" fmla="*/ 81 w 128"/>
                <a:gd name="T89" fmla="*/ 56 h 108"/>
                <a:gd name="T90" fmla="*/ 83 w 128"/>
                <a:gd name="T91"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8">
                  <a:moveTo>
                    <a:pt x="7" y="25"/>
                  </a:moveTo>
                  <a:cubicBezTo>
                    <a:pt x="7" y="102"/>
                    <a:pt x="7" y="102"/>
                    <a:pt x="7" y="102"/>
                  </a:cubicBezTo>
                  <a:cubicBezTo>
                    <a:pt x="121" y="102"/>
                    <a:pt x="121" y="102"/>
                    <a:pt x="121" y="102"/>
                  </a:cubicBezTo>
                  <a:cubicBezTo>
                    <a:pt x="121" y="25"/>
                    <a:pt x="121" y="25"/>
                    <a:pt x="121" y="25"/>
                  </a:cubicBezTo>
                  <a:cubicBezTo>
                    <a:pt x="7" y="25"/>
                    <a:pt x="7" y="25"/>
                    <a:pt x="7" y="25"/>
                  </a:cubicBezTo>
                  <a:close/>
                  <a:moveTo>
                    <a:pt x="0" y="19"/>
                  </a:moveTo>
                  <a:cubicBezTo>
                    <a:pt x="128" y="19"/>
                    <a:pt x="128" y="19"/>
                    <a:pt x="128" y="19"/>
                  </a:cubicBezTo>
                  <a:cubicBezTo>
                    <a:pt x="128" y="108"/>
                    <a:pt x="128" y="108"/>
                    <a:pt x="128" y="108"/>
                  </a:cubicBezTo>
                  <a:cubicBezTo>
                    <a:pt x="0" y="108"/>
                    <a:pt x="0" y="108"/>
                    <a:pt x="0" y="108"/>
                  </a:cubicBezTo>
                  <a:cubicBezTo>
                    <a:pt x="0" y="19"/>
                    <a:pt x="0" y="19"/>
                    <a:pt x="0" y="19"/>
                  </a:cubicBezTo>
                  <a:close/>
                  <a:moveTo>
                    <a:pt x="0" y="0"/>
                  </a:moveTo>
                  <a:cubicBezTo>
                    <a:pt x="128" y="0"/>
                    <a:pt x="128" y="0"/>
                    <a:pt x="128" y="0"/>
                  </a:cubicBezTo>
                  <a:cubicBezTo>
                    <a:pt x="128" y="12"/>
                    <a:pt x="128" y="12"/>
                    <a:pt x="128" y="12"/>
                  </a:cubicBezTo>
                  <a:cubicBezTo>
                    <a:pt x="0" y="12"/>
                    <a:pt x="0" y="12"/>
                    <a:pt x="0" y="12"/>
                  </a:cubicBezTo>
                  <a:cubicBezTo>
                    <a:pt x="0" y="0"/>
                    <a:pt x="0" y="0"/>
                    <a:pt x="0" y="0"/>
                  </a:cubicBezTo>
                  <a:close/>
                  <a:moveTo>
                    <a:pt x="76" y="65"/>
                  </a:moveTo>
                  <a:cubicBezTo>
                    <a:pt x="75" y="62"/>
                    <a:pt x="75" y="62"/>
                    <a:pt x="75" y="62"/>
                  </a:cubicBezTo>
                  <a:cubicBezTo>
                    <a:pt x="75" y="61"/>
                    <a:pt x="75" y="61"/>
                    <a:pt x="75" y="61"/>
                  </a:cubicBezTo>
                  <a:cubicBezTo>
                    <a:pt x="69" y="61"/>
                    <a:pt x="69" y="61"/>
                    <a:pt x="69" y="61"/>
                  </a:cubicBezTo>
                  <a:cubicBezTo>
                    <a:pt x="69" y="60"/>
                    <a:pt x="69" y="60"/>
                    <a:pt x="68" y="59"/>
                  </a:cubicBezTo>
                  <a:cubicBezTo>
                    <a:pt x="71" y="55"/>
                    <a:pt x="71" y="55"/>
                    <a:pt x="71" y="55"/>
                  </a:cubicBezTo>
                  <a:cubicBezTo>
                    <a:pt x="71" y="54"/>
                    <a:pt x="71" y="54"/>
                    <a:pt x="71" y="53"/>
                  </a:cubicBezTo>
                  <a:cubicBezTo>
                    <a:pt x="68" y="51"/>
                    <a:pt x="68" y="51"/>
                    <a:pt x="68" y="51"/>
                  </a:cubicBezTo>
                  <a:cubicBezTo>
                    <a:pt x="68" y="51"/>
                    <a:pt x="67" y="51"/>
                    <a:pt x="67" y="51"/>
                  </a:cubicBezTo>
                  <a:cubicBezTo>
                    <a:pt x="62" y="54"/>
                    <a:pt x="62" y="54"/>
                    <a:pt x="62" y="54"/>
                  </a:cubicBezTo>
                  <a:cubicBezTo>
                    <a:pt x="62" y="54"/>
                    <a:pt x="62" y="54"/>
                    <a:pt x="61" y="54"/>
                  </a:cubicBezTo>
                  <a:cubicBezTo>
                    <a:pt x="60" y="48"/>
                    <a:pt x="60" y="48"/>
                    <a:pt x="60" y="48"/>
                  </a:cubicBezTo>
                  <a:cubicBezTo>
                    <a:pt x="60" y="47"/>
                    <a:pt x="59" y="47"/>
                    <a:pt x="59" y="47"/>
                  </a:cubicBezTo>
                  <a:cubicBezTo>
                    <a:pt x="55" y="47"/>
                    <a:pt x="55" y="47"/>
                    <a:pt x="55" y="47"/>
                  </a:cubicBezTo>
                  <a:cubicBezTo>
                    <a:pt x="55" y="47"/>
                    <a:pt x="54" y="47"/>
                    <a:pt x="54" y="48"/>
                  </a:cubicBezTo>
                  <a:cubicBezTo>
                    <a:pt x="53" y="54"/>
                    <a:pt x="53" y="54"/>
                    <a:pt x="53" y="54"/>
                  </a:cubicBezTo>
                  <a:cubicBezTo>
                    <a:pt x="52" y="54"/>
                    <a:pt x="52" y="54"/>
                    <a:pt x="52" y="54"/>
                  </a:cubicBezTo>
                  <a:cubicBezTo>
                    <a:pt x="47" y="51"/>
                    <a:pt x="47" y="51"/>
                    <a:pt x="47" y="51"/>
                  </a:cubicBezTo>
                  <a:cubicBezTo>
                    <a:pt x="47" y="51"/>
                    <a:pt x="46" y="51"/>
                    <a:pt x="46" y="51"/>
                  </a:cubicBezTo>
                  <a:cubicBezTo>
                    <a:pt x="43" y="53"/>
                    <a:pt x="43" y="53"/>
                    <a:pt x="43" y="53"/>
                  </a:cubicBezTo>
                  <a:cubicBezTo>
                    <a:pt x="43" y="54"/>
                    <a:pt x="43" y="54"/>
                    <a:pt x="43" y="55"/>
                  </a:cubicBezTo>
                  <a:cubicBezTo>
                    <a:pt x="46" y="59"/>
                    <a:pt x="46" y="59"/>
                    <a:pt x="46" y="59"/>
                  </a:cubicBezTo>
                  <a:cubicBezTo>
                    <a:pt x="45" y="60"/>
                    <a:pt x="45" y="60"/>
                    <a:pt x="45" y="61"/>
                  </a:cubicBezTo>
                  <a:cubicBezTo>
                    <a:pt x="40" y="61"/>
                    <a:pt x="40" y="61"/>
                    <a:pt x="40" y="61"/>
                  </a:cubicBezTo>
                  <a:cubicBezTo>
                    <a:pt x="39" y="61"/>
                    <a:pt x="39" y="61"/>
                    <a:pt x="38" y="62"/>
                  </a:cubicBezTo>
                  <a:cubicBezTo>
                    <a:pt x="38" y="65"/>
                    <a:pt x="38" y="65"/>
                    <a:pt x="38" y="65"/>
                  </a:cubicBezTo>
                  <a:cubicBezTo>
                    <a:pt x="38" y="66"/>
                    <a:pt x="38" y="66"/>
                    <a:pt x="38" y="66"/>
                  </a:cubicBezTo>
                  <a:cubicBezTo>
                    <a:pt x="44" y="69"/>
                    <a:pt x="44" y="69"/>
                    <a:pt x="44" y="69"/>
                  </a:cubicBezTo>
                  <a:cubicBezTo>
                    <a:pt x="44" y="69"/>
                    <a:pt x="44" y="69"/>
                    <a:pt x="44" y="70"/>
                  </a:cubicBezTo>
                  <a:cubicBezTo>
                    <a:pt x="40" y="74"/>
                    <a:pt x="40" y="74"/>
                    <a:pt x="40" y="74"/>
                  </a:cubicBezTo>
                  <a:cubicBezTo>
                    <a:pt x="40" y="74"/>
                    <a:pt x="39" y="74"/>
                    <a:pt x="40" y="75"/>
                  </a:cubicBezTo>
                  <a:cubicBezTo>
                    <a:pt x="41" y="78"/>
                    <a:pt x="41" y="78"/>
                    <a:pt x="41" y="78"/>
                  </a:cubicBezTo>
                  <a:cubicBezTo>
                    <a:pt x="42" y="78"/>
                    <a:pt x="42" y="78"/>
                    <a:pt x="42" y="78"/>
                  </a:cubicBezTo>
                  <a:cubicBezTo>
                    <a:pt x="48" y="77"/>
                    <a:pt x="48" y="77"/>
                    <a:pt x="48" y="77"/>
                  </a:cubicBezTo>
                  <a:cubicBezTo>
                    <a:pt x="48" y="77"/>
                    <a:pt x="48" y="77"/>
                    <a:pt x="49" y="78"/>
                  </a:cubicBezTo>
                  <a:cubicBezTo>
                    <a:pt x="48" y="83"/>
                    <a:pt x="48" y="83"/>
                    <a:pt x="48" y="83"/>
                  </a:cubicBezTo>
                  <a:cubicBezTo>
                    <a:pt x="48" y="84"/>
                    <a:pt x="48" y="84"/>
                    <a:pt x="49" y="84"/>
                  </a:cubicBezTo>
                  <a:cubicBezTo>
                    <a:pt x="52" y="85"/>
                    <a:pt x="52" y="85"/>
                    <a:pt x="52" y="85"/>
                  </a:cubicBezTo>
                  <a:cubicBezTo>
                    <a:pt x="53" y="85"/>
                    <a:pt x="53" y="85"/>
                    <a:pt x="53" y="85"/>
                  </a:cubicBezTo>
                  <a:cubicBezTo>
                    <a:pt x="56" y="80"/>
                    <a:pt x="56" y="80"/>
                    <a:pt x="56" y="80"/>
                  </a:cubicBezTo>
                  <a:cubicBezTo>
                    <a:pt x="56" y="80"/>
                    <a:pt x="57" y="80"/>
                    <a:pt x="57" y="80"/>
                  </a:cubicBezTo>
                  <a:cubicBezTo>
                    <a:pt x="57" y="80"/>
                    <a:pt x="58" y="80"/>
                    <a:pt x="58" y="80"/>
                  </a:cubicBezTo>
                  <a:cubicBezTo>
                    <a:pt x="61" y="85"/>
                    <a:pt x="61" y="85"/>
                    <a:pt x="61" y="85"/>
                  </a:cubicBezTo>
                  <a:cubicBezTo>
                    <a:pt x="61" y="85"/>
                    <a:pt x="61" y="85"/>
                    <a:pt x="62" y="85"/>
                  </a:cubicBezTo>
                  <a:cubicBezTo>
                    <a:pt x="65" y="84"/>
                    <a:pt x="65" y="84"/>
                    <a:pt x="65" y="84"/>
                  </a:cubicBezTo>
                  <a:cubicBezTo>
                    <a:pt x="66" y="84"/>
                    <a:pt x="66" y="84"/>
                    <a:pt x="66" y="83"/>
                  </a:cubicBezTo>
                  <a:cubicBezTo>
                    <a:pt x="65" y="78"/>
                    <a:pt x="65" y="78"/>
                    <a:pt x="65" y="78"/>
                  </a:cubicBezTo>
                  <a:cubicBezTo>
                    <a:pt x="65" y="77"/>
                    <a:pt x="66" y="77"/>
                    <a:pt x="66" y="77"/>
                  </a:cubicBezTo>
                  <a:cubicBezTo>
                    <a:pt x="72" y="78"/>
                    <a:pt x="72" y="78"/>
                    <a:pt x="72" y="78"/>
                  </a:cubicBezTo>
                  <a:cubicBezTo>
                    <a:pt x="72" y="78"/>
                    <a:pt x="73" y="78"/>
                    <a:pt x="73" y="78"/>
                  </a:cubicBezTo>
                  <a:cubicBezTo>
                    <a:pt x="75" y="75"/>
                    <a:pt x="75" y="75"/>
                    <a:pt x="75" y="75"/>
                  </a:cubicBezTo>
                  <a:cubicBezTo>
                    <a:pt x="75" y="74"/>
                    <a:pt x="75" y="74"/>
                    <a:pt x="74" y="74"/>
                  </a:cubicBezTo>
                  <a:cubicBezTo>
                    <a:pt x="70" y="70"/>
                    <a:pt x="70" y="70"/>
                    <a:pt x="70" y="70"/>
                  </a:cubicBezTo>
                  <a:cubicBezTo>
                    <a:pt x="70" y="69"/>
                    <a:pt x="70" y="69"/>
                    <a:pt x="71" y="69"/>
                  </a:cubicBezTo>
                  <a:cubicBezTo>
                    <a:pt x="76" y="66"/>
                    <a:pt x="76" y="66"/>
                    <a:pt x="76" y="66"/>
                  </a:cubicBezTo>
                  <a:cubicBezTo>
                    <a:pt x="76" y="66"/>
                    <a:pt x="76" y="66"/>
                    <a:pt x="76" y="65"/>
                  </a:cubicBezTo>
                  <a:close/>
                  <a:moveTo>
                    <a:pt x="65" y="67"/>
                  </a:moveTo>
                  <a:cubicBezTo>
                    <a:pt x="65" y="69"/>
                    <a:pt x="64" y="71"/>
                    <a:pt x="62" y="72"/>
                  </a:cubicBezTo>
                  <a:cubicBezTo>
                    <a:pt x="61" y="74"/>
                    <a:pt x="59" y="74"/>
                    <a:pt x="57" y="74"/>
                  </a:cubicBezTo>
                  <a:cubicBezTo>
                    <a:pt x="55" y="74"/>
                    <a:pt x="53" y="74"/>
                    <a:pt x="52" y="72"/>
                  </a:cubicBezTo>
                  <a:cubicBezTo>
                    <a:pt x="50" y="71"/>
                    <a:pt x="50" y="69"/>
                    <a:pt x="50" y="67"/>
                  </a:cubicBezTo>
                  <a:cubicBezTo>
                    <a:pt x="50" y="65"/>
                    <a:pt x="50" y="63"/>
                    <a:pt x="52" y="61"/>
                  </a:cubicBezTo>
                  <a:cubicBezTo>
                    <a:pt x="53" y="60"/>
                    <a:pt x="55" y="59"/>
                    <a:pt x="57" y="59"/>
                  </a:cubicBezTo>
                  <a:cubicBezTo>
                    <a:pt x="59" y="59"/>
                    <a:pt x="61" y="60"/>
                    <a:pt x="62" y="61"/>
                  </a:cubicBezTo>
                  <a:cubicBezTo>
                    <a:pt x="64" y="63"/>
                    <a:pt x="65" y="65"/>
                    <a:pt x="65" y="67"/>
                  </a:cubicBezTo>
                  <a:close/>
                  <a:moveTo>
                    <a:pt x="54" y="67"/>
                  </a:moveTo>
                  <a:cubicBezTo>
                    <a:pt x="54" y="65"/>
                    <a:pt x="55" y="63"/>
                    <a:pt x="57" y="63"/>
                  </a:cubicBezTo>
                  <a:cubicBezTo>
                    <a:pt x="59" y="63"/>
                    <a:pt x="61" y="65"/>
                    <a:pt x="61" y="67"/>
                  </a:cubicBezTo>
                  <a:cubicBezTo>
                    <a:pt x="61" y="69"/>
                    <a:pt x="59" y="70"/>
                    <a:pt x="57" y="70"/>
                  </a:cubicBezTo>
                  <a:cubicBezTo>
                    <a:pt x="55" y="70"/>
                    <a:pt x="54" y="69"/>
                    <a:pt x="54" y="67"/>
                  </a:cubicBezTo>
                  <a:close/>
                  <a:moveTo>
                    <a:pt x="88" y="55"/>
                  </a:moveTo>
                  <a:cubicBezTo>
                    <a:pt x="88" y="54"/>
                    <a:pt x="88" y="54"/>
                    <a:pt x="88" y="53"/>
                  </a:cubicBezTo>
                  <a:cubicBezTo>
                    <a:pt x="88" y="53"/>
                    <a:pt x="88" y="52"/>
                    <a:pt x="88" y="52"/>
                  </a:cubicBezTo>
                  <a:cubicBezTo>
                    <a:pt x="90" y="50"/>
                    <a:pt x="90" y="50"/>
                    <a:pt x="90" y="50"/>
                  </a:cubicBezTo>
                  <a:cubicBezTo>
                    <a:pt x="90" y="50"/>
                    <a:pt x="90" y="49"/>
                    <a:pt x="90" y="49"/>
                  </a:cubicBezTo>
                  <a:cubicBezTo>
                    <a:pt x="90" y="49"/>
                    <a:pt x="90" y="49"/>
                    <a:pt x="90" y="49"/>
                  </a:cubicBezTo>
                  <a:cubicBezTo>
                    <a:pt x="89" y="47"/>
                    <a:pt x="89" y="47"/>
                    <a:pt x="89" y="47"/>
                  </a:cubicBezTo>
                  <a:cubicBezTo>
                    <a:pt x="89" y="47"/>
                    <a:pt x="89" y="47"/>
                    <a:pt x="88" y="47"/>
                  </a:cubicBezTo>
                  <a:cubicBezTo>
                    <a:pt x="88" y="47"/>
                    <a:pt x="88" y="47"/>
                    <a:pt x="88" y="47"/>
                  </a:cubicBezTo>
                  <a:cubicBezTo>
                    <a:pt x="85" y="48"/>
                    <a:pt x="85" y="48"/>
                    <a:pt x="85" y="48"/>
                  </a:cubicBezTo>
                  <a:cubicBezTo>
                    <a:pt x="85" y="47"/>
                    <a:pt x="84" y="47"/>
                    <a:pt x="83" y="46"/>
                  </a:cubicBezTo>
                  <a:cubicBezTo>
                    <a:pt x="82" y="43"/>
                    <a:pt x="82" y="43"/>
                    <a:pt x="82" y="43"/>
                  </a:cubicBezTo>
                  <a:cubicBezTo>
                    <a:pt x="82" y="43"/>
                    <a:pt x="82" y="43"/>
                    <a:pt x="81" y="43"/>
                  </a:cubicBezTo>
                  <a:cubicBezTo>
                    <a:pt x="80" y="43"/>
                    <a:pt x="80" y="43"/>
                    <a:pt x="80" y="43"/>
                  </a:cubicBezTo>
                  <a:cubicBezTo>
                    <a:pt x="79" y="43"/>
                    <a:pt x="79" y="43"/>
                    <a:pt x="79" y="43"/>
                  </a:cubicBezTo>
                  <a:cubicBezTo>
                    <a:pt x="78" y="46"/>
                    <a:pt x="78" y="46"/>
                    <a:pt x="78" y="46"/>
                  </a:cubicBezTo>
                  <a:cubicBezTo>
                    <a:pt x="77" y="47"/>
                    <a:pt x="76" y="47"/>
                    <a:pt x="76" y="48"/>
                  </a:cubicBezTo>
                  <a:cubicBezTo>
                    <a:pt x="73" y="47"/>
                    <a:pt x="73" y="47"/>
                    <a:pt x="73" y="47"/>
                  </a:cubicBezTo>
                  <a:cubicBezTo>
                    <a:pt x="73" y="47"/>
                    <a:pt x="73" y="47"/>
                    <a:pt x="73" y="47"/>
                  </a:cubicBezTo>
                  <a:cubicBezTo>
                    <a:pt x="72" y="47"/>
                    <a:pt x="72" y="47"/>
                    <a:pt x="72" y="47"/>
                  </a:cubicBezTo>
                  <a:cubicBezTo>
                    <a:pt x="71" y="49"/>
                    <a:pt x="71" y="49"/>
                    <a:pt x="71" y="49"/>
                  </a:cubicBezTo>
                  <a:cubicBezTo>
                    <a:pt x="71" y="49"/>
                    <a:pt x="71" y="49"/>
                    <a:pt x="71" y="49"/>
                  </a:cubicBezTo>
                  <a:cubicBezTo>
                    <a:pt x="71" y="49"/>
                    <a:pt x="71" y="50"/>
                    <a:pt x="71" y="50"/>
                  </a:cubicBezTo>
                  <a:cubicBezTo>
                    <a:pt x="73" y="52"/>
                    <a:pt x="73" y="52"/>
                    <a:pt x="73" y="52"/>
                  </a:cubicBezTo>
                  <a:cubicBezTo>
                    <a:pt x="73" y="52"/>
                    <a:pt x="73" y="53"/>
                    <a:pt x="73" y="53"/>
                  </a:cubicBezTo>
                  <a:cubicBezTo>
                    <a:pt x="73" y="54"/>
                    <a:pt x="73" y="54"/>
                    <a:pt x="73" y="55"/>
                  </a:cubicBezTo>
                  <a:cubicBezTo>
                    <a:pt x="71" y="57"/>
                    <a:pt x="71" y="57"/>
                    <a:pt x="71" y="57"/>
                  </a:cubicBezTo>
                  <a:cubicBezTo>
                    <a:pt x="71" y="57"/>
                    <a:pt x="71" y="57"/>
                    <a:pt x="71" y="57"/>
                  </a:cubicBezTo>
                  <a:cubicBezTo>
                    <a:pt x="71" y="57"/>
                    <a:pt x="71" y="57"/>
                    <a:pt x="71" y="58"/>
                  </a:cubicBezTo>
                  <a:cubicBezTo>
                    <a:pt x="72" y="59"/>
                    <a:pt x="72" y="59"/>
                    <a:pt x="72" y="59"/>
                  </a:cubicBezTo>
                  <a:cubicBezTo>
                    <a:pt x="72" y="60"/>
                    <a:pt x="72" y="60"/>
                    <a:pt x="73" y="60"/>
                  </a:cubicBezTo>
                  <a:cubicBezTo>
                    <a:pt x="73" y="60"/>
                    <a:pt x="73" y="60"/>
                    <a:pt x="73" y="60"/>
                  </a:cubicBezTo>
                  <a:cubicBezTo>
                    <a:pt x="76" y="59"/>
                    <a:pt x="76" y="59"/>
                    <a:pt x="76" y="59"/>
                  </a:cubicBezTo>
                  <a:cubicBezTo>
                    <a:pt x="76" y="59"/>
                    <a:pt x="77" y="60"/>
                    <a:pt x="78" y="60"/>
                  </a:cubicBezTo>
                  <a:cubicBezTo>
                    <a:pt x="79" y="63"/>
                    <a:pt x="79" y="63"/>
                    <a:pt x="79" y="63"/>
                  </a:cubicBezTo>
                  <a:cubicBezTo>
                    <a:pt x="79" y="63"/>
                    <a:pt x="79" y="64"/>
                    <a:pt x="80" y="64"/>
                  </a:cubicBezTo>
                  <a:cubicBezTo>
                    <a:pt x="81" y="64"/>
                    <a:pt x="81" y="64"/>
                    <a:pt x="81" y="64"/>
                  </a:cubicBezTo>
                  <a:cubicBezTo>
                    <a:pt x="82" y="64"/>
                    <a:pt x="82" y="63"/>
                    <a:pt x="82" y="63"/>
                  </a:cubicBezTo>
                  <a:cubicBezTo>
                    <a:pt x="83" y="60"/>
                    <a:pt x="83" y="60"/>
                    <a:pt x="83" y="60"/>
                  </a:cubicBezTo>
                  <a:cubicBezTo>
                    <a:pt x="84" y="60"/>
                    <a:pt x="85" y="59"/>
                    <a:pt x="85" y="59"/>
                  </a:cubicBezTo>
                  <a:cubicBezTo>
                    <a:pt x="88" y="60"/>
                    <a:pt x="88" y="60"/>
                    <a:pt x="88" y="60"/>
                  </a:cubicBezTo>
                  <a:cubicBezTo>
                    <a:pt x="88" y="60"/>
                    <a:pt x="88" y="60"/>
                    <a:pt x="88" y="60"/>
                  </a:cubicBezTo>
                  <a:cubicBezTo>
                    <a:pt x="89" y="60"/>
                    <a:pt x="89" y="60"/>
                    <a:pt x="89" y="59"/>
                  </a:cubicBezTo>
                  <a:cubicBezTo>
                    <a:pt x="90" y="58"/>
                    <a:pt x="90" y="58"/>
                    <a:pt x="90" y="58"/>
                  </a:cubicBezTo>
                  <a:cubicBezTo>
                    <a:pt x="90" y="57"/>
                    <a:pt x="90" y="57"/>
                    <a:pt x="90" y="57"/>
                  </a:cubicBezTo>
                  <a:cubicBezTo>
                    <a:pt x="90" y="57"/>
                    <a:pt x="90" y="57"/>
                    <a:pt x="90" y="57"/>
                  </a:cubicBezTo>
                  <a:cubicBezTo>
                    <a:pt x="88" y="55"/>
                    <a:pt x="88" y="55"/>
                    <a:pt x="88" y="55"/>
                  </a:cubicBezTo>
                  <a:cubicBezTo>
                    <a:pt x="88" y="55"/>
                    <a:pt x="88" y="55"/>
                    <a:pt x="88" y="55"/>
                  </a:cubicBezTo>
                  <a:close/>
                  <a:moveTo>
                    <a:pt x="83" y="53"/>
                  </a:moveTo>
                  <a:cubicBezTo>
                    <a:pt x="83" y="55"/>
                    <a:pt x="82" y="56"/>
                    <a:pt x="81" y="56"/>
                  </a:cubicBezTo>
                  <a:cubicBezTo>
                    <a:pt x="79" y="56"/>
                    <a:pt x="78" y="55"/>
                    <a:pt x="78" y="53"/>
                  </a:cubicBezTo>
                  <a:cubicBezTo>
                    <a:pt x="78" y="52"/>
                    <a:pt x="79" y="50"/>
                    <a:pt x="81" y="50"/>
                  </a:cubicBezTo>
                  <a:cubicBezTo>
                    <a:pt x="82" y="50"/>
                    <a:pt x="83" y="52"/>
                    <a:pt x="83" y="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3" name="Freeform 15"/>
            <p:cNvSpPr>
              <a:spLocks/>
            </p:cNvSpPr>
            <p:nvPr userDrawn="1"/>
          </p:nvSpPr>
          <p:spPr bwMode="auto">
            <a:xfrm>
              <a:off x="3637" y="2990"/>
              <a:ext cx="1094" cy="1437"/>
            </a:xfrm>
            <a:custGeom>
              <a:avLst/>
              <a:gdLst>
                <a:gd name="T0" fmla="*/ 598 w 1094"/>
                <a:gd name="T1" fmla="*/ 155 h 1437"/>
                <a:gd name="T2" fmla="*/ 598 w 1094"/>
                <a:gd name="T3" fmla="*/ 0 h 1437"/>
                <a:gd name="T4" fmla="*/ 211 w 1094"/>
                <a:gd name="T5" fmla="*/ 0 h 1437"/>
                <a:gd name="T6" fmla="*/ 211 w 1094"/>
                <a:gd name="T7" fmla="*/ 155 h 1437"/>
                <a:gd name="T8" fmla="*/ 0 w 1094"/>
                <a:gd name="T9" fmla="*/ 155 h 1437"/>
                <a:gd name="T10" fmla="*/ 0 w 1094"/>
                <a:gd name="T11" fmla="*/ 194 h 1437"/>
                <a:gd name="T12" fmla="*/ 48 w 1094"/>
                <a:gd name="T13" fmla="*/ 194 h 1437"/>
                <a:gd name="T14" fmla="*/ 48 w 1094"/>
                <a:gd name="T15" fmla="*/ 1437 h 1437"/>
                <a:gd name="T16" fmla="*/ 1045 w 1094"/>
                <a:gd name="T17" fmla="*/ 1437 h 1437"/>
                <a:gd name="T18" fmla="*/ 1045 w 1094"/>
                <a:gd name="T19" fmla="*/ 194 h 1437"/>
                <a:gd name="T20" fmla="*/ 1094 w 1094"/>
                <a:gd name="T21" fmla="*/ 194 h 1437"/>
                <a:gd name="T22" fmla="*/ 1094 w 1094"/>
                <a:gd name="T23" fmla="*/ 155 h 1437"/>
                <a:gd name="T24" fmla="*/ 598 w 1094"/>
                <a:gd name="T25" fmla="*/ 155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4" h="1437">
                  <a:moveTo>
                    <a:pt x="598" y="155"/>
                  </a:moveTo>
                  <a:lnTo>
                    <a:pt x="598" y="0"/>
                  </a:lnTo>
                  <a:lnTo>
                    <a:pt x="211" y="0"/>
                  </a:lnTo>
                  <a:lnTo>
                    <a:pt x="211" y="155"/>
                  </a:lnTo>
                  <a:lnTo>
                    <a:pt x="0" y="155"/>
                  </a:lnTo>
                  <a:lnTo>
                    <a:pt x="0" y="194"/>
                  </a:lnTo>
                  <a:lnTo>
                    <a:pt x="48" y="194"/>
                  </a:lnTo>
                  <a:lnTo>
                    <a:pt x="48" y="1437"/>
                  </a:lnTo>
                  <a:lnTo>
                    <a:pt x="1045" y="1437"/>
                  </a:lnTo>
                  <a:lnTo>
                    <a:pt x="1045" y="194"/>
                  </a:lnTo>
                  <a:lnTo>
                    <a:pt x="1094" y="194"/>
                  </a:lnTo>
                  <a:lnTo>
                    <a:pt x="1094" y="155"/>
                  </a:lnTo>
                  <a:lnTo>
                    <a:pt x="598" y="155"/>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4" name="Rectangle 16"/>
            <p:cNvSpPr>
              <a:spLocks noChangeArrowheads="1"/>
            </p:cNvSpPr>
            <p:nvPr userDrawn="1"/>
          </p:nvSpPr>
          <p:spPr bwMode="auto">
            <a:xfrm>
              <a:off x="4235"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5" name="Rectangle 17"/>
            <p:cNvSpPr>
              <a:spLocks noChangeArrowheads="1"/>
            </p:cNvSpPr>
            <p:nvPr userDrawn="1"/>
          </p:nvSpPr>
          <p:spPr bwMode="auto">
            <a:xfrm>
              <a:off x="4008" y="4176"/>
              <a:ext cx="130" cy="2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6" name="Rectangle 18"/>
            <p:cNvSpPr>
              <a:spLocks noChangeArrowheads="1"/>
            </p:cNvSpPr>
            <p:nvPr userDrawn="1"/>
          </p:nvSpPr>
          <p:spPr bwMode="auto">
            <a:xfrm>
              <a:off x="3785" y="3296"/>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7" name="Rectangle 19"/>
            <p:cNvSpPr>
              <a:spLocks noChangeArrowheads="1"/>
            </p:cNvSpPr>
            <p:nvPr userDrawn="1"/>
          </p:nvSpPr>
          <p:spPr bwMode="auto">
            <a:xfrm>
              <a:off x="3785" y="3520"/>
              <a:ext cx="804" cy="12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8" name="Rectangle 20"/>
            <p:cNvSpPr>
              <a:spLocks noChangeArrowheads="1"/>
            </p:cNvSpPr>
            <p:nvPr userDrawn="1"/>
          </p:nvSpPr>
          <p:spPr bwMode="auto">
            <a:xfrm>
              <a:off x="3785" y="3744"/>
              <a:ext cx="804" cy="13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9" name="Rectangle 21"/>
            <p:cNvSpPr>
              <a:spLocks noChangeArrowheads="1"/>
            </p:cNvSpPr>
            <p:nvPr userDrawn="1"/>
          </p:nvSpPr>
          <p:spPr bwMode="auto">
            <a:xfrm>
              <a:off x="3785" y="3967"/>
              <a:ext cx="804" cy="13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5C2D91"/>
        </a:solidFill>
        <a:effectLst/>
      </p:bgPr>
    </p:bg>
    <p:spTree>
      <p:nvGrpSpPr>
        <p:cNvPr id="1" name=""/>
        <p:cNvGrpSpPr/>
        <p:nvPr/>
      </p:nvGrpSpPr>
      <p:grpSpPr>
        <a:xfrm>
          <a:off x="0" y="0"/>
          <a:ext cx="0" cy="0"/>
          <a:chOff x="0" y="0"/>
          <a:chExt cx="0" cy="0"/>
        </a:xfrm>
      </p:grpSpPr>
      <p:sp>
        <p:nvSpPr>
          <p:cNvPr id="2" name="TextBox 1"/>
          <p:cNvSpPr txBox="1"/>
          <p:nvPr userDrawn="1"/>
        </p:nvSpPr>
        <p:spPr>
          <a:xfrm>
            <a:off x="269239" y="6039969"/>
            <a:ext cx="1796593" cy="561290"/>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rgbClr val="FFFFFF"/>
                    </a:gs>
                    <a:gs pos="30000">
                      <a:srgbClr val="FFFFFF"/>
                    </a:gs>
                  </a:gsLst>
                  <a:lin ang="5400000" scaled="0"/>
                </a:gradFill>
              </a:rPr>
              <a:t>Visual Studio</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269239" y="6039969"/>
            <a:ext cx="1273537" cy="561290"/>
          </a:xfrm>
          <a:prstGeom prst="rect">
            <a:avLst/>
          </a:prstGeom>
          <a:noFill/>
        </p:spPr>
        <p:txBody>
          <a:bodyPr wrap="none" lIns="179285" tIns="143428" rIns="179285" bIns="143428" rtlCol="0">
            <a:spAutoFit/>
          </a:bodyPr>
          <a:lstStyle/>
          <a:p>
            <a:pPr>
              <a:lnSpc>
                <a:spcPct val="90000"/>
              </a:lnSpc>
              <a:spcAft>
                <a:spcPts val="588"/>
              </a:spcAft>
            </a:pPr>
            <a:r>
              <a:rPr lang="en-US" sz="1961" dirty="0">
                <a:gradFill>
                  <a:gsLst>
                    <a:gs pos="2917">
                      <a:srgbClr val="323232"/>
                    </a:gs>
                    <a:gs pos="30000">
                      <a:srgbClr val="323232"/>
                    </a:gs>
                  </a:gsLst>
                  <a:lin ang="5400000" scaled="0"/>
                </a:gradFill>
              </a:rPr>
              <a:t>Xamarin</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E81123"/>
        </a:solidFill>
        <a:effectLst/>
      </p:bgPr>
    </p:bg>
    <p:spTree>
      <p:nvGrpSpPr>
        <p:cNvPr id="1" name=""/>
        <p:cNvGrpSpPr/>
        <p:nvPr/>
      </p:nvGrpSpPr>
      <p:grpSpPr>
        <a:xfrm>
          <a:off x="0" y="0"/>
          <a:ext cx="0" cy="0"/>
          <a:chOff x="0" y="0"/>
          <a:chExt cx="0" cy="0"/>
        </a:xfrm>
      </p:grpSpPr>
      <p:sp>
        <p:nvSpPr>
          <p:cNvPr id="2" name="TextBox 1"/>
          <p:cNvSpPr txBox="1"/>
          <p:nvPr userDrawn="1"/>
        </p:nvSpPr>
        <p:spPr>
          <a:xfrm>
            <a:off x="269239" y="6039969"/>
            <a:ext cx="1576018" cy="561290"/>
          </a:xfrm>
          <a:prstGeom prst="rect">
            <a:avLst/>
          </a:prstGeom>
          <a:noFill/>
        </p:spPr>
        <p:txBody>
          <a:bodyPr wrap="none" lIns="179285" tIns="143428" rIns="179285" bIns="143428" rtlCol="0">
            <a:spAutoFit/>
          </a:bodyPr>
          <a:lstStyle/>
          <a:p>
            <a:pPr>
              <a:lnSpc>
                <a:spcPct val="90000"/>
              </a:lnSpc>
              <a:spcAft>
                <a:spcPts val="588"/>
              </a:spcAft>
            </a:pPr>
            <a:r>
              <a:rPr lang="en-US" sz="1961">
                <a:gradFill>
                  <a:gsLst>
                    <a:gs pos="2917">
                      <a:srgbClr val="FFFFFF"/>
                    </a:gs>
                    <a:gs pos="30000">
                      <a:srgbClr val="FFFFFF"/>
                    </a:gs>
                  </a:gsLst>
                  <a:lin ang="5400000" scaled="0"/>
                </a:gradFill>
              </a:rPr>
              <a:t>SQL Server</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323232"/>
                    </a:gs>
                    <a:gs pos="100000">
                      <a:srgbClr val="323232"/>
                    </a:gs>
                  </a:gsLst>
                  <a:lin ang="5400000" scaled="0"/>
                </a:gradFill>
                <a:cs typeface="Segoe UI" pitchFamily="34" charset="0"/>
              </a:rPr>
              <a:t>© 2016 Microsoft Corporation. All rights reserved. </a:t>
            </a:r>
          </a:p>
        </p:txBody>
      </p:sp>
      <p:grpSp>
        <p:nvGrpSpPr>
          <p:cNvPr id="3" name="Group 2"/>
          <p:cNvGrpSpPr/>
          <p:nvPr userDrawn="1"/>
        </p:nvGrpSpPr>
        <p:grpSpPr>
          <a:xfrm>
            <a:off x="459102" y="470067"/>
            <a:ext cx="1421412" cy="309218"/>
            <a:chOff x="468308" y="479425"/>
            <a:chExt cx="1449914" cy="315374"/>
          </a:xfrm>
        </p:grpSpPr>
        <p:pic>
          <p:nvPicPr>
            <p:cNvPr id="6" name="Picture 5"/>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No tile">
    <p:bg>
      <p:bgPr>
        <a:solidFill>
          <a:srgbClr val="525252"/>
        </a:solidFill>
        <a:effectLst/>
      </p:bgPr>
    </p:bg>
    <p:spTree>
      <p:nvGrpSpPr>
        <p:cNvPr id="1" name=""/>
        <p:cNvGrpSpPr/>
        <p:nvPr/>
      </p:nvGrpSpPr>
      <p:grpSpPr>
        <a:xfrm>
          <a:off x="0" y="0"/>
          <a:ext cx="0" cy="0"/>
          <a:chOff x="0" y="0"/>
          <a:chExt cx="0" cy="0"/>
        </a:xfrm>
      </p:grpSpPr>
      <p:grpSp>
        <p:nvGrpSpPr>
          <p:cNvPr id="86" name="Group 85"/>
          <p:cNvGrpSpPr/>
          <p:nvPr userDrawn="1"/>
        </p:nvGrpSpPr>
        <p:grpSpPr>
          <a:xfrm>
            <a:off x="4601958" y="4590660"/>
            <a:ext cx="3458808" cy="1708055"/>
            <a:chOff x="8284462" y="929983"/>
            <a:chExt cx="3528164" cy="1742058"/>
          </a:xfrm>
        </p:grpSpPr>
        <p:grpSp>
          <p:nvGrpSpPr>
            <p:cNvPr id="87" name="Group 86"/>
            <p:cNvGrpSpPr/>
            <p:nvPr userDrawn="1"/>
          </p:nvGrpSpPr>
          <p:grpSpPr>
            <a:xfrm>
              <a:off x="8293853" y="931539"/>
              <a:ext cx="3518773" cy="1739005"/>
              <a:chOff x="7132627" y="479425"/>
              <a:chExt cx="4359825" cy="2154661"/>
            </a:xfrm>
          </p:grpSpPr>
          <p:sp>
            <p:nvSpPr>
              <p:cNvPr id="116" name="Oval 115"/>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117"/>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8"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89"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0"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1"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2"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3"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4"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5"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6"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7"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8"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9"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0"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1"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2"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3"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4"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5"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6"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7"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8"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9"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0"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1"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2"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3"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4"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5"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grpSp>
        <p:nvGrpSpPr>
          <p:cNvPr id="6" name="Group 5"/>
          <p:cNvGrpSpPr/>
          <p:nvPr userDrawn="1"/>
        </p:nvGrpSpPr>
        <p:grpSpPr>
          <a:xfrm>
            <a:off x="459102" y="470067"/>
            <a:ext cx="1421412" cy="309218"/>
            <a:chOff x="468308" y="479425"/>
            <a:chExt cx="1449914" cy="315374"/>
          </a:xfrm>
        </p:grpSpPr>
        <p:pic>
          <p:nvPicPr>
            <p:cNvPr id="8" name="Picture 7"/>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7" name="Picture 6"/>
            <p:cNvPicPr>
              <a:picLocks noChangeAspect="1"/>
            </p:cNvPicPr>
            <p:nvPr userDrawn="1"/>
          </p:nvPicPr>
          <p:blipFill>
            <a:blip r:embed="rId3"/>
            <a:stretch>
              <a:fillRect/>
            </a:stretch>
          </p:blipFill>
          <p:spPr bwMode="black">
            <a:xfrm>
              <a:off x="468308" y="479425"/>
              <a:ext cx="310896" cy="310896"/>
            </a:xfrm>
            <a:prstGeom prst="rect">
              <a:avLst/>
            </a:prstGeom>
          </p:spPr>
        </p:pic>
      </p:grpSp>
      <p:pic>
        <p:nvPicPr>
          <p:cNvPr id="3" name="Picture 2"/>
          <p:cNvPicPr>
            <a:picLocks noChangeAspect="1"/>
          </p:cNvPicPr>
          <p:nvPr userDrawn="1"/>
        </p:nvPicPr>
        <p:blipFill>
          <a:blip r:embed="rId4"/>
          <a:stretch>
            <a:fillRect/>
          </a:stretch>
        </p:blipFill>
        <p:spPr>
          <a:xfrm>
            <a:off x="1165663" y="2383023"/>
            <a:ext cx="5059493" cy="1245183"/>
          </a:xfrm>
          <a:prstGeom prst="rect">
            <a:avLst/>
          </a:prstGeom>
        </p:spPr>
      </p:pic>
      <p:grpSp>
        <p:nvGrpSpPr>
          <p:cNvPr id="120" name="Group 119"/>
          <p:cNvGrpSpPr/>
          <p:nvPr userDrawn="1"/>
        </p:nvGrpSpPr>
        <p:grpSpPr>
          <a:xfrm>
            <a:off x="9072441" y="3233059"/>
            <a:ext cx="2797744" cy="1381604"/>
            <a:chOff x="8284462" y="929983"/>
            <a:chExt cx="3528164" cy="1742058"/>
          </a:xfrm>
        </p:grpSpPr>
        <p:grpSp>
          <p:nvGrpSpPr>
            <p:cNvPr id="121" name="Group 120"/>
            <p:cNvGrpSpPr/>
            <p:nvPr userDrawn="1"/>
          </p:nvGrpSpPr>
          <p:grpSpPr>
            <a:xfrm>
              <a:off x="8293853" y="931539"/>
              <a:ext cx="3518773" cy="1739005"/>
              <a:chOff x="7132627" y="479425"/>
              <a:chExt cx="4359825" cy="2154661"/>
            </a:xfrm>
          </p:grpSpPr>
          <p:sp>
            <p:nvSpPr>
              <p:cNvPr id="150" name="Oval 149"/>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1" name="Oval 150"/>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1"/>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2"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123"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4"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5"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6"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7"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8"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9"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0"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1"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2"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3"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4"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5"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6"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7"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8"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9"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0"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1"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2"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grpSp>
        <p:nvGrpSpPr>
          <p:cNvPr id="25" name="Group 142"/>
          <p:cNvGrpSpPr>
            <a:grpSpLocks noChangeAspect="1"/>
          </p:cNvGrpSpPr>
          <p:nvPr/>
        </p:nvGrpSpPr>
        <p:grpSpPr bwMode="auto">
          <a:xfrm>
            <a:off x="7527126" y="2578086"/>
            <a:ext cx="2383860" cy="4272131"/>
            <a:chOff x="2911" y="400"/>
            <a:chExt cx="2013" cy="3607"/>
          </a:xfrm>
        </p:grpSpPr>
        <p:sp>
          <p:nvSpPr>
            <p:cNvPr id="26"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 name="Rectangle 151"/>
            <p:cNvSpPr>
              <a:spLocks noChangeArrowheads="1"/>
            </p:cNvSpPr>
            <p:nvPr/>
          </p:nvSpPr>
          <p:spPr bwMode="auto">
            <a:xfrm>
              <a:off x="3176" y="1206"/>
              <a:ext cx="368" cy="36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 name="Rectangle 152"/>
            <p:cNvSpPr>
              <a:spLocks noChangeArrowheads="1"/>
            </p:cNvSpPr>
            <p:nvPr/>
          </p:nvSpPr>
          <p:spPr bwMode="auto">
            <a:xfrm>
              <a:off x="3582" y="1206"/>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 name="Rectangle 153"/>
            <p:cNvSpPr>
              <a:spLocks noChangeArrowheads="1"/>
            </p:cNvSpPr>
            <p:nvPr/>
          </p:nvSpPr>
          <p:spPr bwMode="auto">
            <a:xfrm>
              <a:off x="3176" y="1614"/>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 name="Rectangle 154"/>
            <p:cNvSpPr>
              <a:spLocks noChangeArrowheads="1"/>
            </p:cNvSpPr>
            <p:nvPr/>
          </p:nvSpPr>
          <p:spPr bwMode="auto">
            <a:xfrm>
              <a:off x="3379"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9" name="Rectangle 155"/>
            <p:cNvSpPr>
              <a:spLocks noChangeArrowheads="1"/>
            </p:cNvSpPr>
            <p:nvPr/>
          </p:nvSpPr>
          <p:spPr bwMode="auto">
            <a:xfrm>
              <a:off x="3582" y="1614"/>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0" name="Rectangle 156"/>
            <p:cNvSpPr>
              <a:spLocks noChangeArrowheads="1"/>
            </p:cNvSpPr>
            <p:nvPr/>
          </p:nvSpPr>
          <p:spPr bwMode="auto">
            <a:xfrm>
              <a:off x="3176" y="1817"/>
              <a:ext cx="163"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1" name="Rectangle 157"/>
            <p:cNvSpPr>
              <a:spLocks noChangeArrowheads="1"/>
            </p:cNvSpPr>
            <p:nvPr/>
          </p:nvSpPr>
          <p:spPr bwMode="auto">
            <a:xfrm>
              <a:off x="3379"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2" name="Rectangle 158"/>
            <p:cNvSpPr>
              <a:spLocks noChangeArrowheads="1"/>
            </p:cNvSpPr>
            <p:nvPr/>
          </p:nvSpPr>
          <p:spPr bwMode="auto">
            <a:xfrm>
              <a:off x="3582" y="1817"/>
              <a:ext cx="165" cy="16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3" name="Rectangle 159"/>
            <p:cNvSpPr>
              <a:spLocks noChangeArrowheads="1"/>
            </p:cNvSpPr>
            <p:nvPr/>
          </p:nvSpPr>
          <p:spPr bwMode="auto">
            <a:xfrm>
              <a:off x="3176" y="2023"/>
              <a:ext cx="571"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4" name="Rectangle 160"/>
            <p:cNvSpPr>
              <a:spLocks noChangeArrowheads="1"/>
            </p:cNvSpPr>
            <p:nvPr/>
          </p:nvSpPr>
          <p:spPr bwMode="auto">
            <a:xfrm>
              <a:off x="3582" y="1409"/>
              <a:ext cx="165" cy="16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7"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chemeClr val="bg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9"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0"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1"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2"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3"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4"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5"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6" name="Rectangle 169"/>
            <p:cNvSpPr>
              <a:spLocks noChangeArrowheads="1"/>
            </p:cNvSpPr>
            <p:nvPr/>
          </p:nvSpPr>
          <p:spPr bwMode="auto">
            <a:xfrm>
              <a:off x="4038" y="528"/>
              <a:ext cx="201" cy="20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7" name="Rectangle 170"/>
            <p:cNvSpPr>
              <a:spLocks noChangeArrowheads="1"/>
            </p:cNvSpPr>
            <p:nvPr/>
          </p:nvSpPr>
          <p:spPr bwMode="auto">
            <a:xfrm>
              <a:off x="4260" y="639"/>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8" name="Rectangle 171"/>
            <p:cNvSpPr>
              <a:spLocks noChangeArrowheads="1"/>
            </p:cNvSpPr>
            <p:nvPr/>
          </p:nvSpPr>
          <p:spPr bwMode="auto">
            <a:xfrm>
              <a:off x="4260" y="528"/>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9" name="Rectangle 172"/>
            <p:cNvSpPr>
              <a:spLocks noChangeArrowheads="1"/>
            </p:cNvSpPr>
            <p:nvPr/>
          </p:nvSpPr>
          <p:spPr bwMode="auto">
            <a:xfrm>
              <a:off x="4260"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0" name="Rectangle 173"/>
            <p:cNvSpPr>
              <a:spLocks noChangeArrowheads="1"/>
            </p:cNvSpPr>
            <p:nvPr/>
          </p:nvSpPr>
          <p:spPr bwMode="auto">
            <a:xfrm>
              <a:off x="4149"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1" name="Rectangle 174"/>
            <p:cNvSpPr>
              <a:spLocks noChangeArrowheads="1"/>
            </p:cNvSpPr>
            <p:nvPr/>
          </p:nvSpPr>
          <p:spPr bwMode="auto">
            <a:xfrm>
              <a:off x="4038" y="861"/>
              <a:ext cx="90" cy="92"/>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2" name="Rectangle 175"/>
            <p:cNvSpPr>
              <a:spLocks noChangeArrowheads="1"/>
            </p:cNvSpPr>
            <p:nvPr/>
          </p:nvSpPr>
          <p:spPr bwMode="auto">
            <a:xfrm>
              <a:off x="4038"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3" name="Rectangle 176"/>
            <p:cNvSpPr>
              <a:spLocks noChangeArrowheads="1"/>
            </p:cNvSpPr>
            <p:nvPr/>
          </p:nvSpPr>
          <p:spPr bwMode="auto">
            <a:xfrm>
              <a:off x="4149"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4" name="Rectangle 177"/>
            <p:cNvSpPr>
              <a:spLocks noChangeArrowheads="1"/>
            </p:cNvSpPr>
            <p:nvPr/>
          </p:nvSpPr>
          <p:spPr bwMode="auto">
            <a:xfrm>
              <a:off x="4260" y="750"/>
              <a:ext cx="90" cy="89"/>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5" name="Rectangle 178"/>
            <p:cNvSpPr>
              <a:spLocks noChangeArrowheads="1"/>
            </p:cNvSpPr>
            <p:nvPr/>
          </p:nvSpPr>
          <p:spPr bwMode="auto">
            <a:xfrm>
              <a:off x="4260"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6" name="Rectangle 179"/>
            <p:cNvSpPr>
              <a:spLocks noChangeArrowheads="1"/>
            </p:cNvSpPr>
            <p:nvPr/>
          </p:nvSpPr>
          <p:spPr bwMode="auto">
            <a:xfrm>
              <a:off x="4149"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7" name="Rectangle 180"/>
            <p:cNvSpPr>
              <a:spLocks noChangeArrowheads="1"/>
            </p:cNvSpPr>
            <p:nvPr/>
          </p:nvSpPr>
          <p:spPr bwMode="auto">
            <a:xfrm>
              <a:off x="4038" y="974"/>
              <a:ext cx="90" cy="9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8"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9"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0"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1"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2"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3"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4"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5"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hoto_Option">
    <p:bg bwMode="auto">
      <p:bgPr>
        <a:solidFill>
          <a:srgbClr val="525252"/>
        </a:solidFill>
        <a:effectLst/>
      </p:bgPr>
    </p:bg>
    <p:spTree>
      <p:nvGrpSpPr>
        <p:cNvPr id="1" name=""/>
        <p:cNvGrpSpPr/>
        <p:nvPr/>
      </p:nvGrpSpPr>
      <p:grpSpPr>
        <a:xfrm>
          <a:off x="0" y="0"/>
          <a:ext cx="0" cy="0"/>
          <a:chOff x="0" y="0"/>
          <a:chExt cx="0" cy="0"/>
        </a:xfrm>
      </p:grpSpPr>
      <p:grpSp>
        <p:nvGrpSpPr>
          <p:cNvPr id="184" name="Group 183"/>
          <p:cNvGrpSpPr/>
          <p:nvPr userDrawn="1"/>
        </p:nvGrpSpPr>
        <p:grpSpPr>
          <a:xfrm>
            <a:off x="459102" y="470067"/>
            <a:ext cx="1421412" cy="309218"/>
            <a:chOff x="468308" y="479425"/>
            <a:chExt cx="1449914" cy="315374"/>
          </a:xfrm>
        </p:grpSpPr>
        <p:pic>
          <p:nvPicPr>
            <p:cNvPr id="185" name="Picture 184"/>
            <p:cNvPicPr>
              <a:picLocks noChangeAspect="1"/>
            </p:cNvPicPr>
            <p:nvPr userDrawn="1"/>
          </p:nvPicPr>
          <p:blipFill rotWithShape="1">
            <a:blip r:embed="rId2">
              <a:biLevel thresh="25000"/>
            </a:blip>
            <a:srcRect l="25124"/>
            <a:stretch/>
          </p:blipFill>
          <p:spPr>
            <a:xfrm>
              <a:off x="833791" y="484256"/>
              <a:ext cx="1084431" cy="310543"/>
            </a:xfrm>
            <a:prstGeom prst="rect">
              <a:avLst/>
            </a:prstGeom>
          </p:spPr>
        </p:pic>
        <p:pic>
          <p:nvPicPr>
            <p:cNvPr id="186" name="Picture 185"/>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215" name="Group 214"/>
          <p:cNvGrpSpPr/>
          <p:nvPr userDrawn="1"/>
        </p:nvGrpSpPr>
        <p:grpSpPr>
          <a:xfrm>
            <a:off x="6311321" y="2937848"/>
            <a:ext cx="2436834" cy="1204472"/>
            <a:chOff x="7132627" y="479425"/>
            <a:chExt cx="4359825" cy="2154661"/>
          </a:xfrm>
        </p:grpSpPr>
        <p:sp>
          <p:nvSpPr>
            <p:cNvPr id="216" name="Oval 215"/>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Freeform 217"/>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p:cNvSpPr>
            <a:spLocks noGrp="1"/>
          </p:cNvSpPr>
          <p:nvPr userDrawn="1">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32075">
                      <a:schemeClr val="tx1"/>
                    </a:gs>
                    <a:gs pos="53000">
                      <a:schemeClr val="tx1"/>
                    </a:gs>
                  </a:gsLst>
                  <a:lin ang="5400000" scaled="0"/>
                </a:gradFill>
              </a:defRPr>
            </a:lvl1pPr>
          </a:lstStyle>
          <a:p>
            <a:r>
              <a:rPr lang="en-US"/>
              <a:t>Event name here</a:t>
            </a:r>
          </a:p>
        </p:txBody>
      </p:sp>
      <p:sp>
        <p:nvSpPr>
          <p:cNvPr id="10" name="Text Placeholder 2"/>
          <p:cNvSpPr>
            <a:spLocks noGrp="1"/>
          </p:cNvSpPr>
          <p:nvPr userDrawn="1">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32075">
                      <a:schemeClr val="tx1"/>
                    </a:gs>
                    <a:gs pos="53000">
                      <a:schemeClr val="tx1"/>
                    </a:gs>
                  </a:gsLst>
                  <a:lin ang="5400000" scaled="0"/>
                </a:gradFill>
                <a:latin typeface="+mn-lt"/>
              </a:defRPr>
            </a:lvl1pPr>
          </a:lstStyle>
          <a:p>
            <a:pPr lvl="0"/>
            <a:r>
              <a:rPr lang="en-US"/>
              <a:t>City | Date</a:t>
            </a:r>
          </a:p>
        </p:txBody>
      </p:sp>
      <p:grpSp>
        <p:nvGrpSpPr>
          <p:cNvPr id="234" name="Group 4"/>
          <p:cNvGrpSpPr>
            <a:grpSpLocks noChangeAspect="1"/>
          </p:cNvGrpSpPr>
          <p:nvPr userDrawn="1"/>
        </p:nvGrpSpPr>
        <p:grpSpPr bwMode="auto">
          <a:xfrm>
            <a:off x="6307298" y="2933332"/>
            <a:ext cx="2446812" cy="1210351"/>
            <a:chOff x="2624" y="1565"/>
            <a:chExt cx="2588" cy="1280"/>
          </a:xfrm>
          <a:solidFill>
            <a:srgbClr val="A1D5FF">
              <a:alpha val="22000"/>
            </a:srgbClr>
          </a:solidFill>
        </p:grpSpPr>
        <p:sp>
          <p:nvSpPr>
            <p:cNvPr id="236"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0"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1"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2"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3"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4"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5"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6"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7"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8"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9"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0"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1"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2"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3"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4"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5"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6"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7"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8"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9"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0"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1"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2"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nvGrpSpPr>
          <p:cNvPr id="291" name="Group 290"/>
          <p:cNvGrpSpPr/>
          <p:nvPr userDrawn="1"/>
        </p:nvGrpSpPr>
        <p:grpSpPr>
          <a:xfrm>
            <a:off x="8121607" y="911831"/>
            <a:ext cx="3458808" cy="1708055"/>
            <a:chOff x="8284462" y="929983"/>
            <a:chExt cx="3528164" cy="1742058"/>
          </a:xfrm>
        </p:grpSpPr>
        <p:grpSp>
          <p:nvGrpSpPr>
            <p:cNvPr id="214" name="Group 213"/>
            <p:cNvGrpSpPr/>
            <p:nvPr userDrawn="1"/>
          </p:nvGrpSpPr>
          <p:grpSpPr>
            <a:xfrm>
              <a:off x="8293853" y="931539"/>
              <a:ext cx="3518773" cy="1739005"/>
              <a:chOff x="7132627" y="479425"/>
              <a:chExt cx="4359825" cy="2154661"/>
            </a:xfrm>
          </p:grpSpPr>
          <p:sp>
            <p:nvSpPr>
              <p:cNvPr id="210" name="Oval 209"/>
              <p:cNvSpPr/>
              <p:nvPr userDrawn="1"/>
            </p:nvSpPr>
            <p:spPr bwMode="auto">
              <a:xfrm>
                <a:off x="7552981" y="1214978"/>
                <a:ext cx="1419108" cy="1419108"/>
              </a:xfrm>
              <a:prstGeom prst="ellipse">
                <a:avLst/>
              </a:prstGeom>
              <a:solidFill>
                <a:schemeClr val="accent3">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userDrawn="1"/>
            </p:nvSpPr>
            <p:spPr bwMode="auto">
              <a:xfrm>
                <a:off x="8362986" y="479425"/>
                <a:ext cx="2144000" cy="2144000"/>
              </a:xfrm>
              <a:prstGeom prst="ellipse">
                <a:avLst/>
              </a:prstGeom>
              <a:solidFill>
                <a:schemeClr val="accent3">
                  <a:lumMod val="5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208"/>
              <p:cNvSpPr/>
              <p:nvPr userDrawn="1"/>
            </p:nvSpPr>
            <p:spPr bwMode="auto">
              <a:xfrm>
                <a:off x="7132627" y="1586007"/>
                <a:ext cx="4359825" cy="1048079"/>
              </a:xfrm>
              <a:custGeom>
                <a:avLst/>
                <a:gdLst>
                  <a:gd name="connsiteX0" fmla="*/ 424346 w 3530411"/>
                  <a:gd name="connsiteY0" fmla="*/ 0 h 848692"/>
                  <a:gd name="connsiteX1" fmla="*/ 3083556 w 3530411"/>
                  <a:gd name="connsiteY1" fmla="*/ 0 h 848692"/>
                  <a:gd name="connsiteX2" fmla="*/ 3083556 w 3530411"/>
                  <a:gd name="connsiteY2" fmla="*/ 2269 h 848692"/>
                  <a:gd name="connsiteX3" fmla="*/ 3106065 w 3530411"/>
                  <a:gd name="connsiteY3" fmla="*/ 0 h 848692"/>
                  <a:gd name="connsiteX4" fmla="*/ 3530411 w 3530411"/>
                  <a:gd name="connsiteY4" fmla="*/ 424346 h 848692"/>
                  <a:gd name="connsiteX5" fmla="*/ 3106065 w 3530411"/>
                  <a:gd name="connsiteY5" fmla="*/ 848692 h 848692"/>
                  <a:gd name="connsiteX6" fmla="*/ 3083556 w 3530411"/>
                  <a:gd name="connsiteY6" fmla="*/ 846423 h 848692"/>
                  <a:gd name="connsiteX7" fmla="*/ 3083556 w 3530411"/>
                  <a:gd name="connsiteY7" fmla="*/ 848692 h 848692"/>
                  <a:gd name="connsiteX8" fmla="*/ 424346 w 3530411"/>
                  <a:gd name="connsiteY8" fmla="*/ 848692 h 848692"/>
                  <a:gd name="connsiteX9" fmla="*/ 0 w 3530411"/>
                  <a:gd name="connsiteY9" fmla="*/ 424346 h 848692"/>
                  <a:gd name="connsiteX10" fmla="*/ 424346 w 3530411"/>
                  <a:gd name="connsiteY10" fmla="*/ 0 h 84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0411" h="848692">
                    <a:moveTo>
                      <a:pt x="424346" y="0"/>
                    </a:moveTo>
                    <a:lnTo>
                      <a:pt x="3083556" y="0"/>
                    </a:lnTo>
                    <a:lnTo>
                      <a:pt x="3083556" y="2269"/>
                    </a:lnTo>
                    <a:lnTo>
                      <a:pt x="3106065" y="0"/>
                    </a:lnTo>
                    <a:cubicBezTo>
                      <a:pt x="3340425" y="0"/>
                      <a:pt x="3530411" y="189986"/>
                      <a:pt x="3530411" y="424346"/>
                    </a:cubicBezTo>
                    <a:cubicBezTo>
                      <a:pt x="3530411" y="658706"/>
                      <a:pt x="3340425" y="848692"/>
                      <a:pt x="3106065" y="848692"/>
                    </a:cubicBezTo>
                    <a:lnTo>
                      <a:pt x="3083556" y="846423"/>
                    </a:lnTo>
                    <a:lnTo>
                      <a:pt x="3083556" y="848692"/>
                    </a:lnTo>
                    <a:lnTo>
                      <a:pt x="424346" y="848692"/>
                    </a:lnTo>
                    <a:cubicBezTo>
                      <a:pt x="189986" y="848692"/>
                      <a:pt x="0" y="658706"/>
                      <a:pt x="0" y="424346"/>
                    </a:cubicBezTo>
                    <a:cubicBezTo>
                      <a:pt x="0" y="189986"/>
                      <a:pt x="189986" y="0"/>
                      <a:pt x="424346" y="0"/>
                    </a:cubicBezTo>
                    <a:close/>
                  </a:path>
                </a:pathLst>
              </a:custGeom>
              <a:solidFill>
                <a:schemeClr val="accent3">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userDrawn="1"/>
            </p:nvSpPr>
            <p:spPr bwMode="auto">
              <a:xfrm>
                <a:off x="9392444" y="903407"/>
                <a:ext cx="1672552" cy="1672551"/>
              </a:xfrm>
              <a:prstGeom prst="ellipse">
                <a:avLst/>
              </a:prstGeom>
              <a:solidFill>
                <a:schemeClr val="accent3">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 name="Group 4"/>
            <p:cNvGrpSpPr>
              <a:grpSpLocks noChangeAspect="1"/>
            </p:cNvGrpSpPr>
            <p:nvPr userDrawn="1"/>
          </p:nvGrpSpPr>
          <p:grpSpPr bwMode="auto">
            <a:xfrm>
              <a:off x="8284462" y="929983"/>
              <a:ext cx="3522196" cy="1742058"/>
              <a:chOff x="2624" y="1565"/>
              <a:chExt cx="2588" cy="1280"/>
            </a:xfrm>
            <a:solidFill>
              <a:srgbClr val="A1D5FF">
                <a:alpha val="22000"/>
              </a:srgbClr>
            </a:solidFill>
          </p:grpSpPr>
          <p:sp>
            <p:nvSpPr>
              <p:cNvPr id="264" name="Freeform 5"/>
              <p:cNvSpPr>
                <a:spLocks/>
              </p:cNvSpPr>
              <p:nvPr userDrawn="1"/>
            </p:nvSpPr>
            <p:spPr bwMode="auto">
              <a:xfrm>
                <a:off x="4376" y="2322"/>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5" name="Freeform 6"/>
              <p:cNvSpPr>
                <a:spLocks/>
              </p:cNvSpPr>
              <p:nvPr userDrawn="1"/>
            </p:nvSpPr>
            <p:spPr bwMode="auto">
              <a:xfrm>
                <a:off x="3876" y="1974"/>
                <a:ext cx="56" cy="140"/>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6" name="Freeform 7"/>
              <p:cNvSpPr>
                <a:spLocks/>
              </p:cNvSpPr>
              <p:nvPr userDrawn="1"/>
            </p:nvSpPr>
            <p:spPr bwMode="auto">
              <a:xfrm>
                <a:off x="3876"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7" name="Freeform 8"/>
              <p:cNvSpPr>
                <a:spLocks/>
              </p:cNvSpPr>
              <p:nvPr userDrawn="1"/>
            </p:nvSpPr>
            <p:spPr bwMode="auto">
              <a:xfrm>
                <a:off x="3709" y="1974"/>
                <a:ext cx="56" cy="140"/>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8" name="Freeform 9"/>
              <p:cNvSpPr>
                <a:spLocks/>
              </p:cNvSpPr>
              <p:nvPr userDrawn="1"/>
            </p:nvSpPr>
            <p:spPr bwMode="auto">
              <a:xfrm>
                <a:off x="3544" y="2322"/>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9" name="Freeform 10"/>
              <p:cNvSpPr>
                <a:spLocks/>
              </p:cNvSpPr>
              <p:nvPr userDrawn="1"/>
            </p:nvSpPr>
            <p:spPr bwMode="auto">
              <a:xfrm>
                <a:off x="4043" y="1625"/>
                <a:ext cx="56" cy="143"/>
              </a:xfrm>
              <a:custGeom>
                <a:avLst/>
                <a:gdLst>
                  <a:gd name="T0" fmla="*/ 14 w 28"/>
                  <a:gd name="T1" fmla="*/ 0 h 71"/>
                  <a:gd name="T2" fmla="*/ 0 w 28"/>
                  <a:gd name="T3" fmla="*/ 36 h 71"/>
                  <a:gd name="T4" fmla="*/ 14 w 28"/>
                  <a:gd name="T5" fmla="*/ 71 h 71"/>
                  <a:gd name="T6" fmla="*/ 28 w 28"/>
                  <a:gd name="T7" fmla="*/ 35 h 71"/>
                  <a:gd name="T8" fmla="*/ 14 w 28"/>
                  <a:gd name="T9" fmla="*/ 0 h 71"/>
                </a:gdLst>
                <a:ahLst/>
                <a:cxnLst>
                  <a:cxn ang="0">
                    <a:pos x="T0" y="T1"/>
                  </a:cxn>
                  <a:cxn ang="0">
                    <a:pos x="T2" y="T3"/>
                  </a:cxn>
                  <a:cxn ang="0">
                    <a:pos x="T4" y="T5"/>
                  </a:cxn>
                  <a:cxn ang="0">
                    <a:pos x="T6" y="T7"/>
                  </a:cxn>
                  <a:cxn ang="0">
                    <a:pos x="T8" y="T9"/>
                  </a:cxn>
                </a:cxnLst>
                <a:rect l="0" t="0" r="r" b="b"/>
                <a:pathLst>
                  <a:path w="28" h="71">
                    <a:moveTo>
                      <a:pt x="14" y="0"/>
                    </a:moveTo>
                    <a:cubicBezTo>
                      <a:pt x="5" y="0"/>
                      <a:pt x="0" y="12"/>
                      <a:pt x="0" y="36"/>
                    </a:cubicBezTo>
                    <a:cubicBezTo>
                      <a:pt x="0" y="59"/>
                      <a:pt x="5" y="71"/>
                      <a:pt x="14" y="71"/>
                    </a:cubicBezTo>
                    <a:cubicBezTo>
                      <a:pt x="23" y="71"/>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0" name="Freeform 11"/>
              <p:cNvSpPr>
                <a:spLocks/>
              </p:cNvSpPr>
              <p:nvPr userDrawn="1"/>
            </p:nvSpPr>
            <p:spPr bwMode="auto">
              <a:xfrm>
                <a:off x="3876" y="1625"/>
                <a:ext cx="56" cy="143"/>
              </a:xfrm>
              <a:custGeom>
                <a:avLst/>
                <a:gdLst>
                  <a:gd name="T0" fmla="*/ 15 w 28"/>
                  <a:gd name="T1" fmla="*/ 0 h 71"/>
                  <a:gd name="T2" fmla="*/ 0 w 28"/>
                  <a:gd name="T3" fmla="*/ 36 h 71"/>
                  <a:gd name="T4" fmla="*/ 14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4"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1" name="Freeform 12"/>
              <p:cNvSpPr>
                <a:spLocks/>
              </p:cNvSpPr>
              <p:nvPr userDrawn="1"/>
            </p:nvSpPr>
            <p:spPr bwMode="auto">
              <a:xfrm>
                <a:off x="4043"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2" name="Freeform 13"/>
              <p:cNvSpPr>
                <a:spLocks/>
              </p:cNvSpPr>
              <p:nvPr userDrawn="1"/>
            </p:nvSpPr>
            <p:spPr bwMode="auto">
              <a:xfrm>
                <a:off x="2710" y="2322"/>
                <a:ext cx="57" cy="141"/>
              </a:xfrm>
              <a:custGeom>
                <a:avLst/>
                <a:gdLst>
                  <a:gd name="T0" fmla="*/ 15 w 28"/>
                  <a:gd name="T1" fmla="*/ 0 h 70"/>
                  <a:gd name="T2" fmla="*/ 0 w 28"/>
                  <a:gd name="T3" fmla="*/ 36 h 70"/>
                  <a:gd name="T4" fmla="*/ 15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5"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3" name="Freeform 14"/>
              <p:cNvSpPr>
                <a:spLocks/>
              </p:cNvSpPr>
              <p:nvPr userDrawn="1"/>
            </p:nvSpPr>
            <p:spPr bwMode="auto">
              <a:xfrm>
                <a:off x="2877"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4" name="Freeform 15"/>
              <p:cNvSpPr>
                <a:spLocks/>
              </p:cNvSpPr>
              <p:nvPr userDrawn="1"/>
            </p:nvSpPr>
            <p:spPr bwMode="auto">
              <a:xfrm>
                <a:off x="3709" y="1625"/>
                <a:ext cx="56" cy="143"/>
              </a:xfrm>
              <a:custGeom>
                <a:avLst/>
                <a:gdLst>
                  <a:gd name="T0" fmla="*/ 15 w 28"/>
                  <a:gd name="T1" fmla="*/ 0 h 71"/>
                  <a:gd name="T2" fmla="*/ 0 w 28"/>
                  <a:gd name="T3" fmla="*/ 36 h 71"/>
                  <a:gd name="T4" fmla="*/ 15 w 28"/>
                  <a:gd name="T5" fmla="*/ 71 h 71"/>
                  <a:gd name="T6" fmla="*/ 28 w 28"/>
                  <a:gd name="T7" fmla="*/ 35 h 71"/>
                  <a:gd name="T8" fmla="*/ 15 w 28"/>
                  <a:gd name="T9" fmla="*/ 0 h 71"/>
                </a:gdLst>
                <a:ahLst/>
                <a:cxnLst>
                  <a:cxn ang="0">
                    <a:pos x="T0" y="T1"/>
                  </a:cxn>
                  <a:cxn ang="0">
                    <a:pos x="T2" y="T3"/>
                  </a:cxn>
                  <a:cxn ang="0">
                    <a:pos x="T4" y="T5"/>
                  </a:cxn>
                  <a:cxn ang="0">
                    <a:pos x="T6" y="T7"/>
                  </a:cxn>
                  <a:cxn ang="0">
                    <a:pos x="T8" y="T9"/>
                  </a:cxn>
                </a:cxnLst>
                <a:rect l="0" t="0" r="r" b="b"/>
                <a:pathLst>
                  <a:path w="28" h="71">
                    <a:moveTo>
                      <a:pt x="15" y="0"/>
                    </a:moveTo>
                    <a:cubicBezTo>
                      <a:pt x="5" y="0"/>
                      <a:pt x="0" y="12"/>
                      <a:pt x="0" y="36"/>
                    </a:cubicBezTo>
                    <a:cubicBezTo>
                      <a:pt x="0" y="59"/>
                      <a:pt x="5" y="71"/>
                      <a:pt x="15" y="71"/>
                    </a:cubicBezTo>
                    <a:cubicBezTo>
                      <a:pt x="24" y="71"/>
                      <a:pt x="28" y="59"/>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5" name="Freeform 16"/>
              <p:cNvSpPr>
                <a:spLocks/>
              </p:cNvSpPr>
              <p:nvPr userDrawn="1"/>
            </p:nvSpPr>
            <p:spPr bwMode="auto">
              <a:xfrm>
                <a:off x="4874" y="2038"/>
                <a:ext cx="41" cy="76"/>
              </a:xfrm>
              <a:custGeom>
                <a:avLst/>
                <a:gdLst>
                  <a:gd name="T0" fmla="*/ 0 w 20"/>
                  <a:gd name="T1" fmla="*/ 0 h 38"/>
                  <a:gd name="T2" fmla="*/ 0 w 20"/>
                  <a:gd name="T3" fmla="*/ 4 h 38"/>
                  <a:gd name="T4" fmla="*/ 14 w 20"/>
                  <a:gd name="T5" fmla="*/ 38 h 38"/>
                  <a:gd name="T6" fmla="*/ 20 w 20"/>
                  <a:gd name="T7" fmla="*/ 36 h 38"/>
                  <a:gd name="T8" fmla="*/ 0 w 20"/>
                  <a:gd name="T9" fmla="*/ 0 h 38"/>
                </a:gdLst>
                <a:ahLst/>
                <a:cxnLst>
                  <a:cxn ang="0">
                    <a:pos x="T0" y="T1"/>
                  </a:cxn>
                  <a:cxn ang="0">
                    <a:pos x="T2" y="T3"/>
                  </a:cxn>
                  <a:cxn ang="0">
                    <a:pos x="T4" y="T5"/>
                  </a:cxn>
                  <a:cxn ang="0">
                    <a:pos x="T6" y="T7"/>
                  </a:cxn>
                  <a:cxn ang="0">
                    <a:pos x="T8" y="T9"/>
                  </a:cxn>
                </a:cxnLst>
                <a:rect l="0" t="0" r="r" b="b"/>
                <a:pathLst>
                  <a:path w="20" h="38">
                    <a:moveTo>
                      <a:pt x="0" y="0"/>
                    </a:moveTo>
                    <a:cubicBezTo>
                      <a:pt x="0" y="1"/>
                      <a:pt x="0" y="3"/>
                      <a:pt x="0" y="4"/>
                    </a:cubicBezTo>
                    <a:cubicBezTo>
                      <a:pt x="0" y="27"/>
                      <a:pt x="5" y="38"/>
                      <a:pt x="14" y="38"/>
                    </a:cubicBezTo>
                    <a:cubicBezTo>
                      <a:pt x="17" y="38"/>
                      <a:pt x="19" y="38"/>
                      <a:pt x="20" y="36"/>
                    </a:cubicBezTo>
                    <a:cubicBezTo>
                      <a:pt x="15" y="23"/>
                      <a:pt x="8" y="1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6" name="Freeform 17"/>
              <p:cNvSpPr>
                <a:spLocks/>
              </p:cNvSpPr>
              <p:nvPr userDrawn="1"/>
            </p:nvSpPr>
            <p:spPr bwMode="auto">
              <a:xfrm>
                <a:off x="4376" y="1694"/>
                <a:ext cx="52" cy="74"/>
              </a:xfrm>
              <a:custGeom>
                <a:avLst/>
                <a:gdLst>
                  <a:gd name="T0" fmla="*/ 0 w 26"/>
                  <a:gd name="T1" fmla="*/ 0 h 37"/>
                  <a:gd name="T2" fmla="*/ 0 w 26"/>
                  <a:gd name="T3" fmla="*/ 2 h 37"/>
                  <a:gd name="T4" fmla="*/ 14 w 26"/>
                  <a:gd name="T5" fmla="*/ 37 h 37"/>
                  <a:gd name="T6" fmla="*/ 26 w 26"/>
                  <a:gd name="T7" fmla="*/ 22 h 37"/>
                  <a:gd name="T8" fmla="*/ 0 w 26"/>
                  <a:gd name="T9" fmla="*/ 0 h 37"/>
                </a:gdLst>
                <a:ahLst/>
                <a:cxnLst>
                  <a:cxn ang="0">
                    <a:pos x="T0" y="T1"/>
                  </a:cxn>
                  <a:cxn ang="0">
                    <a:pos x="T2" y="T3"/>
                  </a:cxn>
                  <a:cxn ang="0">
                    <a:pos x="T4" y="T5"/>
                  </a:cxn>
                  <a:cxn ang="0">
                    <a:pos x="T6" y="T7"/>
                  </a:cxn>
                  <a:cxn ang="0">
                    <a:pos x="T8" y="T9"/>
                  </a:cxn>
                </a:cxnLst>
                <a:rect l="0" t="0" r="r" b="b"/>
                <a:pathLst>
                  <a:path w="26" h="37">
                    <a:moveTo>
                      <a:pt x="0" y="0"/>
                    </a:moveTo>
                    <a:cubicBezTo>
                      <a:pt x="0" y="1"/>
                      <a:pt x="0" y="2"/>
                      <a:pt x="0" y="2"/>
                    </a:cubicBezTo>
                    <a:cubicBezTo>
                      <a:pt x="0" y="25"/>
                      <a:pt x="4" y="37"/>
                      <a:pt x="14" y="37"/>
                    </a:cubicBezTo>
                    <a:cubicBezTo>
                      <a:pt x="20" y="37"/>
                      <a:pt x="24" y="32"/>
                      <a:pt x="26" y="22"/>
                    </a:cubicBezTo>
                    <a:cubicBezTo>
                      <a:pt x="17" y="15"/>
                      <a:pt x="9" y="7"/>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7" name="Freeform 18"/>
              <p:cNvSpPr>
                <a:spLocks/>
              </p:cNvSpPr>
              <p:nvPr userDrawn="1"/>
            </p:nvSpPr>
            <p:spPr bwMode="auto">
              <a:xfrm>
                <a:off x="3211" y="2004"/>
                <a:ext cx="56" cy="110"/>
              </a:xfrm>
              <a:custGeom>
                <a:avLst/>
                <a:gdLst>
                  <a:gd name="T0" fmla="*/ 26 w 28"/>
                  <a:gd name="T1" fmla="*/ 0 h 55"/>
                  <a:gd name="T2" fmla="*/ 1 w 28"/>
                  <a:gd name="T3" fmla="*/ 3 h 55"/>
                  <a:gd name="T4" fmla="*/ 0 w 28"/>
                  <a:gd name="T5" fmla="*/ 21 h 55"/>
                  <a:gd name="T6" fmla="*/ 14 w 28"/>
                  <a:gd name="T7" fmla="*/ 55 h 55"/>
                  <a:gd name="T8" fmla="*/ 28 w 28"/>
                  <a:gd name="T9" fmla="*/ 20 h 55"/>
                  <a:gd name="T10" fmla="*/ 26 w 28"/>
                  <a:gd name="T11" fmla="*/ 0 h 55"/>
                </a:gdLst>
                <a:ahLst/>
                <a:cxnLst>
                  <a:cxn ang="0">
                    <a:pos x="T0" y="T1"/>
                  </a:cxn>
                  <a:cxn ang="0">
                    <a:pos x="T2" y="T3"/>
                  </a:cxn>
                  <a:cxn ang="0">
                    <a:pos x="T4" y="T5"/>
                  </a:cxn>
                  <a:cxn ang="0">
                    <a:pos x="T6" y="T7"/>
                  </a:cxn>
                  <a:cxn ang="0">
                    <a:pos x="T8" y="T9"/>
                  </a:cxn>
                  <a:cxn ang="0">
                    <a:pos x="T10" y="T11"/>
                  </a:cxn>
                </a:cxnLst>
                <a:rect l="0" t="0" r="r" b="b"/>
                <a:pathLst>
                  <a:path w="28" h="55">
                    <a:moveTo>
                      <a:pt x="26" y="0"/>
                    </a:moveTo>
                    <a:cubicBezTo>
                      <a:pt x="18" y="0"/>
                      <a:pt x="9" y="1"/>
                      <a:pt x="1" y="3"/>
                    </a:cubicBezTo>
                    <a:cubicBezTo>
                      <a:pt x="0" y="8"/>
                      <a:pt x="0" y="14"/>
                      <a:pt x="0" y="21"/>
                    </a:cubicBezTo>
                    <a:cubicBezTo>
                      <a:pt x="0" y="44"/>
                      <a:pt x="5" y="55"/>
                      <a:pt x="14" y="55"/>
                    </a:cubicBezTo>
                    <a:cubicBezTo>
                      <a:pt x="23" y="55"/>
                      <a:pt x="28" y="44"/>
                      <a:pt x="28" y="20"/>
                    </a:cubicBezTo>
                    <a:cubicBezTo>
                      <a:pt x="28" y="12"/>
                      <a:pt x="27" y="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8" name="Freeform 19"/>
              <p:cNvSpPr>
                <a:spLocks/>
              </p:cNvSpPr>
              <p:nvPr userDrawn="1"/>
            </p:nvSpPr>
            <p:spPr bwMode="auto">
              <a:xfrm>
                <a:off x="4376" y="1974"/>
                <a:ext cx="56" cy="140"/>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4" y="70"/>
                      <a:pt x="14" y="70"/>
                    </a:cubicBezTo>
                    <a:cubicBezTo>
                      <a:pt x="23" y="70"/>
                      <a:pt x="28" y="59"/>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9" name="Freeform 20"/>
              <p:cNvSpPr>
                <a:spLocks/>
              </p:cNvSpPr>
              <p:nvPr userDrawn="1"/>
            </p:nvSpPr>
            <p:spPr bwMode="auto">
              <a:xfrm>
                <a:off x="3046" y="2050"/>
                <a:ext cx="54" cy="64"/>
              </a:xfrm>
              <a:custGeom>
                <a:avLst/>
                <a:gdLst>
                  <a:gd name="T0" fmla="*/ 27 w 27"/>
                  <a:gd name="T1" fmla="*/ 0 h 32"/>
                  <a:gd name="T2" fmla="*/ 0 w 27"/>
                  <a:gd name="T3" fmla="*/ 16 h 32"/>
                  <a:gd name="T4" fmla="*/ 13 w 27"/>
                  <a:gd name="T5" fmla="*/ 32 h 32"/>
                  <a:gd name="T6" fmla="*/ 27 w 27"/>
                  <a:gd name="T7" fmla="*/ 0 h 32"/>
                </a:gdLst>
                <a:ahLst/>
                <a:cxnLst>
                  <a:cxn ang="0">
                    <a:pos x="T0" y="T1"/>
                  </a:cxn>
                  <a:cxn ang="0">
                    <a:pos x="T2" y="T3"/>
                  </a:cxn>
                  <a:cxn ang="0">
                    <a:pos x="T4" y="T5"/>
                  </a:cxn>
                  <a:cxn ang="0">
                    <a:pos x="T6" y="T7"/>
                  </a:cxn>
                </a:cxnLst>
                <a:rect l="0" t="0" r="r" b="b"/>
                <a:pathLst>
                  <a:path w="27" h="32">
                    <a:moveTo>
                      <a:pt x="27" y="0"/>
                    </a:moveTo>
                    <a:cubicBezTo>
                      <a:pt x="18" y="5"/>
                      <a:pt x="9" y="10"/>
                      <a:pt x="0" y="16"/>
                    </a:cubicBezTo>
                    <a:cubicBezTo>
                      <a:pt x="3" y="27"/>
                      <a:pt x="7" y="32"/>
                      <a:pt x="13" y="32"/>
                    </a:cubicBezTo>
                    <a:cubicBezTo>
                      <a:pt x="22" y="32"/>
                      <a:pt x="27" y="21"/>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0" name="Freeform 21"/>
              <p:cNvSpPr>
                <a:spLocks/>
              </p:cNvSpPr>
              <p:nvPr userDrawn="1"/>
            </p:nvSpPr>
            <p:spPr bwMode="auto">
              <a:xfrm>
                <a:off x="4043"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1" name="Freeform 22"/>
              <p:cNvSpPr>
                <a:spLocks/>
              </p:cNvSpPr>
              <p:nvPr userDrawn="1"/>
            </p:nvSpPr>
            <p:spPr bwMode="auto">
              <a:xfrm>
                <a:off x="3876"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2" name="Freeform 23"/>
              <p:cNvSpPr>
                <a:spLocks noEditPoints="1"/>
              </p:cNvSpPr>
              <p:nvPr userDrawn="1"/>
            </p:nvSpPr>
            <p:spPr bwMode="auto">
              <a:xfrm>
                <a:off x="2624" y="1565"/>
                <a:ext cx="2588" cy="1280"/>
              </a:xfrm>
              <a:custGeom>
                <a:avLst/>
                <a:gdLst>
                  <a:gd name="T0" fmla="*/ 135 w 1288"/>
                  <a:gd name="T1" fmla="*/ 634 h 636"/>
                  <a:gd name="T2" fmla="*/ 197 w 1288"/>
                  <a:gd name="T3" fmla="*/ 546 h 636"/>
                  <a:gd name="T4" fmla="*/ 214 w 1288"/>
                  <a:gd name="T5" fmla="*/ 559 h 636"/>
                  <a:gd name="T6" fmla="*/ 392 w 1288"/>
                  <a:gd name="T7" fmla="*/ 531 h 636"/>
                  <a:gd name="T8" fmla="*/ 368 w 1288"/>
                  <a:gd name="T9" fmla="*/ 564 h 636"/>
                  <a:gd name="T10" fmla="*/ 571 w 1288"/>
                  <a:gd name="T11" fmla="*/ 634 h 636"/>
                  <a:gd name="T12" fmla="*/ 776 w 1288"/>
                  <a:gd name="T13" fmla="*/ 565 h 636"/>
                  <a:gd name="T14" fmla="*/ 798 w 1288"/>
                  <a:gd name="T15" fmla="*/ 556 h 636"/>
                  <a:gd name="T16" fmla="*/ 875 w 1288"/>
                  <a:gd name="T17" fmla="*/ 540 h 636"/>
                  <a:gd name="T18" fmla="*/ 871 w 1288"/>
                  <a:gd name="T19" fmla="*/ 562 h 636"/>
                  <a:gd name="T20" fmla="*/ 986 w 1288"/>
                  <a:gd name="T21" fmla="*/ 531 h 636"/>
                  <a:gd name="T22" fmla="*/ 942 w 1288"/>
                  <a:gd name="T23" fmla="*/ 565 h 636"/>
                  <a:gd name="T24" fmla="*/ 140 w 1288"/>
                  <a:gd name="T25" fmla="*/ 463 h 636"/>
                  <a:gd name="T26" fmla="*/ 471 w 1288"/>
                  <a:gd name="T27" fmla="*/ 463 h 636"/>
                  <a:gd name="T28" fmla="*/ 637 w 1288"/>
                  <a:gd name="T29" fmla="*/ 463 h 636"/>
                  <a:gd name="T30" fmla="*/ 885 w 1288"/>
                  <a:gd name="T31" fmla="*/ 463 h 636"/>
                  <a:gd name="T32" fmla="*/ 1051 w 1288"/>
                  <a:gd name="T33" fmla="*/ 463 h 636"/>
                  <a:gd name="T34" fmla="*/ 218 w 1288"/>
                  <a:gd name="T35" fmla="*/ 461 h 636"/>
                  <a:gd name="T36" fmla="*/ 279 w 1288"/>
                  <a:gd name="T37" fmla="*/ 373 h 636"/>
                  <a:gd name="T38" fmla="*/ 297 w 1288"/>
                  <a:gd name="T39" fmla="*/ 386 h 636"/>
                  <a:gd name="T40" fmla="*/ 392 w 1288"/>
                  <a:gd name="T41" fmla="*/ 358 h 636"/>
                  <a:gd name="T42" fmla="*/ 368 w 1288"/>
                  <a:gd name="T43" fmla="*/ 391 h 636"/>
                  <a:gd name="T44" fmla="*/ 571 w 1288"/>
                  <a:gd name="T45" fmla="*/ 461 h 636"/>
                  <a:gd name="T46" fmla="*/ 694 w 1288"/>
                  <a:gd name="T47" fmla="*/ 392 h 636"/>
                  <a:gd name="T48" fmla="*/ 715 w 1288"/>
                  <a:gd name="T49" fmla="*/ 383 h 636"/>
                  <a:gd name="T50" fmla="*/ 793 w 1288"/>
                  <a:gd name="T51" fmla="*/ 367 h 636"/>
                  <a:gd name="T52" fmla="*/ 788 w 1288"/>
                  <a:gd name="T53" fmla="*/ 389 h 636"/>
                  <a:gd name="T54" fmla="*/ 986 w 1288"/>
                  <a:gd name="T55" fmla="*/ 358 h 636"/>
                  <a:gd name="T56" fmla="*/ 942 w 1288"/>
                  <a:gd name="T57" fmla="*/ 392 h 636"/>
                  <a:gd name="T58" fmla="*/ 1129 w 1288"/>
                  <a:gd name="T59" fmla="*/ 461 h 636"/>
                  <a:gd name="T60" fmla="*/ 518 w 1288"/>
                  <a:gd name="T61" fmla="*/ 240 h 636"/>
                  <a:gd name="T62" fmla="*/ 601 w 1288"/>
                  <a:gd name="T63" fmla="*/ 240 h 636"/>
                  <a:gd name="T64" fmla="*/ 683 w 1288"/>
                  <a:gd name="T65" fmla="*/ 240 h 636"/>
                  <a:gd name="T66" fmla="*/ 849 w 1288"/>
                  <a:gd name="T67" fmla="*/ 240 h 636"/>
                  <a:gd name="T68" fmla="*/ 932 w 1288"/>
                  <a:gd name="T69" fmla="*/ 240 h 636"/>
                  <a:gd name="T70" fmla="*/ 445 w 1288"/>
                  <a:gd name="T71" fmla="*/ 201 h 636"/>
                  <a:gd name="T72" fmla="*/ 462 w 1288"/>
                  <a:gd name="T73" fmla="*/ 214 h 636"/>
                  <a:gd name="T74" fmla="*/ 807 w 1288"/>
                  <a:gd name="T75" fmla="*/ 186 h 636"/>
                  <a:gd name="T76" fmla="*/ 782 w 1288"/>
                  <a:gd name="T77" fmla="*/ 218 h 636"/>
                  <a:gd name="T78" fmla="*/ 1068 w 1288"/>
                  <a:gd name="T79" fmla="*/ 289 h 636"/>
                  <a:gd name="T80" fmla="*/ 637 w 1288"/>
                  <a:gd name="T81" fmla="*/ 118 h 636"/>
                  <a:gd name="T82" fmla="*/ 719 w 1288"/>
                  <a:gd name="T83" fmla="*/ 118 h 636"/>
                  <a:gd name="T84" fmla="*/ 680 w 1288"/>
                  <a:gd name="T85" fmla="*/ 0 h 636"/>
                  <a:gd name="T86" fmla="*/ 489 w 1288"/>
                  <a:gd name="T87" fmla="*/ 65 h 636"/>
                  <a:gd name="T88" fmla="*/ 406 w 1288"/>
                  <a:gd name="T89" fmla="*/ 289 h 636"/>
                  <a:gd name="T90" fmla="*/ 362 w 1288"/>
                  <a:gd name="T91" fmla="*/ 219 h 636"/>
                  <a:gd name="T92" fmla="*/ 270 w 1288"/>
                  <a:gd name="T93" fmla="*/ 227 h 636"/>
                  <a:gd name="T94" fmla="*/ 151 w 1288"/>
                  <a:gd name="T95" fmla="*/ 327 h 636"/>
                  <a:gd name="T96" fmla="*/ 21 w 1288"/>
                  <a:gd name="T97" fmla="*/ 403 h 636"/>
                  <a:gd name="T98" fmla="*/ 31 w 1288"/>
                  <a:gd name="T99" fmla="*/ 565 h 636"/>
                  <a:gd name="T100" fmla="*/ 301 w 1288"/>
                  <a:gd name="T101" fmla="*/ 636 h 636"/>
                  <a:gd name="T102" fmla="*/ 334 w 1288"/>
                  <a:gd name="T103" fmla="*/ 636 h 636"/>
                  <a:gd name="T104" fmla="*/ 508 w 1288"/>
                  <a:gd name="T105" fmla="*/ 583 h 636"/>
                  <a:gd name="T106" fmla="*/ 674 w 1288"/>
                  <a:gd name="T107" fmla="*/ 583 h 636"/>
                  <a:gd name="T108" fmla="*/ 757 w 1288"/>
                  <a:gd name="T109" fmla="*/ 583 h 636"/>
                  <a:gd name="T110" fmla="*/ 1088 w 1288"/>
                  <a:gd name="T111" fmla="*/ 583 h 636"/>
                  <a:gd name="T112" fmla="*/ 1136 w 1288"/>
                  <a:gd name="T113" fmla="*/ 532 h 636"/>
                  <a:gd name="T114" fmla="*/ 1218 w 1288"/>
                  <a:gd name="T115" fmla="*/ 532 h 636"/>
                  <a:gd name="T116" fmla="*/ 1180 w 1288"/>
                  <a:gd name="T117" fmla="*/ 413 h 636"/>
                  <a:gd name="T118" fmla="*/ 1147 w 1288"/>
                  <a:gd name="T119" fmla="*/ 288 h 636"/>
                  <a:gd name="T120" fmla="*/ 913 w 1288"/>
                  <a:gd name="T121" fmla="*/ 104 h 636"/>
                  <a:gd name="T122" fmla="*/ 798 w 1288"/>
                  <a:gd name="T123" fmla="*/ 38 h 636"/>
                  <a:gd name="T124" fmla="*/ 794 w 1288"/>
                  <a:gd name="T125" fmla="*/ 21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8" h="636">
                    <a:moveTo>
                      <a:pt x="114" y="565"/>
                    </a:moveTo>
                    <a:cubicBezTo>
                      <a:pt x="114" y="546"/>
                      <a:pt x="114" y="546"/>
                      <a:pt x="114" y="546"/>
                    </a:cubicBezTo>
                    <a:cubicBezTo>
                      <a:pt x="119" y="545"/>
                      <a:pt x="125" y="542"/>
                      <a:pt x="130" y="540"/>
                    </a:cubicBezTo>
                    <a:cubicBezTo>
                      <a:pt x="135" y="537"/>
                      <a:pt x="140" y="534"/>
                      <a:pt x="144" y="531"/>
                    </a:cubicBezTo>
                    <a:cubicBezTo>
                      <a:pt x="157" y="531"/>
                      <a:pt x="157" y="531"/>
                      <a:pt x="157" y="531"/>
                    </a:cubicBezTo>
                    <a:cubicBezTo>
                      <a:pt x="157" y="634"/>
                      <a:pt x="157" y="634"/>
                      <a:pt x="157" y="634"/>
                    </a:cubicBezTo>
                    <a:cubicBezTo>
                      <a:pt x="135" y="634"/>
                      <a:pt x="135" y="634"/>
                      <a:pt x="135" y="634"/>
                    </a:cubicBezTo>
                    <a:cubicBezTo>
                      <a:pt x="135" y="556"/>
                      <a:pt x="135" y="556"/>
                      <a:pt x="135" y="556"/>
                    </a:cubicBezTo>
                    <a:cubicBezTo>
                      <a:pt x="134" y="557"/>
                      <a:pt x="133" y="558"/>
                      <a:pt x="131" y="559"/>
                    </a:cubicBezTo>
                    <a:cubicBezTo>
                      <a:pt x="129" y="560"/>
                      <a:pt x="127" y="561"/>
                      <a:pt x="126" y="562"/>
                    </a:cubicBezTo>
                    <a:cubicBezTo>
                      <a:pt x="124" y="563"/>
                      <a:pt x="122" y="563"/>
                      <a:pt x="120" y="564"/>
                    </a:cubicBezTo>
                    <a:cubicBezTo>
                      <a:pt x="118" y="564"/>
                      <a:pt x="116" y="565"/>
                      <a:pt x="114" y="565"/>
                    </a:cubicBezTo>
                    <a:moveTo>
                      <a:pt x="197" y="565"/>
                    </a:moveTo>
                    <a:cubicBezTo>
                      <a:pt x="197" y="546"/>
                      <a:pt x="197" y="546"/>
                      <a:pt x="197" y="546"/>
                    </a:cubicBezTo>
                    <a:cubicBezTo>
                      <a:pt x="202" y="545"/>
                      <a:pt x="208" y="542"/>
                      <a:pt x="213" y="540"/>
                    </a:cubicBezTo>
                    <a:cubicBezTo>
                      <a:pt x="218" y="537"/>
                      <a:pt x="223" y="534"/>
                      <a:pt x="227" y="531"/>
                    </a:cubicBezTo>
                    <a:cubicBezTo>
                      <a:pt x="240" y="531"/>
                      <a:pt x="240" y="531"/>
                      <a:pt x="240" y="531"/>
                    </a:cubicBezTo>
                    <a:cubicBezTo>
                      <a:pt x="240" y="634"/>
                      <a:pt x="240" y="634"/>
                      <a:pt x="240" y="634"/>
                    </a:cubicBezTo>
                    <a:cubicBezTo>
                      <a:pt x="218" y="634"/>
                      <a:pt x="218" y="634"/>
                      <a:pt x="218" y="634"/>
                    </a:cubicBezTo>
                    <a:cubicBezTo>
                      <a:pt x="218" y="556"/>
                      <a:pt x="218" y="556"/>
                      <a:pt x="218" y="556"/>
                    </a:cubicBezTo>
                    <a:cubicBezTo>
                      <a:pt x="217" y="557"/>
                      <a:pt x="215" y="558"/>
                      <a:pt x="214" y="559"/>
                    </a:cubicBezTo>
                    <a:cubicBezTo>
                      <a:pt x="212" y="560"/>
                      <a:pt x="210" y="561"/>
                      <a:pt x="208" y="562"/>
                    </a:cubicBezTo>
                    <a:cubicBezTo>
                      <a:pt x="207" y="563"/>
                      <a:pt x="205" y="563"/>
                      <a:pt x="203" y="564"/>
                    </a:cubicBezTo>
                    <a:cubicBezTo>
                      <a:pt x="201" y="564"/>
                      <a:pt x="199" y="565"/>
                      <a:pt x="197" y="565"/>
                    </a:cubicBezTo>
                    <a:moveTo>
                      <a:pt x="362" y="565"/>
                    </a:moveTo>
                    <a:cubicBezTo>
                      <a:pt x="362" y="546"/>
                      <a:pt x="362" y="546"/>
                      <a:pt x="362" y="546"/>
                    </a:cubicBezTo>
                    <a:cubicBezTo>
                      <a:pt x="368" y="545"/>
                      <a:pt x="373" y="542"/>
                      <a:pt x="379" y="540"/>
                    </a:cubicBezTo>
                    <a:cubicBezTo>
                      <a:pt x="384" y="537"/>
                      <a:pt x="388" y="534"/>
                      <a:pt x="392" y="531"/>
                    </a:cubicBezTo>
                    <a:cubicBezTo>
                      <a:pt x="406" y="531"/>
                      <a:pt x="406" y="531"/>
                      <a:pt x="406" y="531"/>
                    </a:cubicBezTo>
                    <a:cubicBezTo>
                      <a:pt x="406" y="634"/>
                      <a:pt x="406" y="634"/>
                      <a:pt x="406" y="634"/>
                    </a:cubicBezTo>
                    <a:cubicBezTo>
                      <a:pt x="384" y="634"/>
                      <a:pt x="384" y="634"/>
                      <a:pt x="384" y="634"/>
                    </a:cubicBezTo>
                    <a:cubicBezTo>
                      <a:pt x="384" y="556"/>
                      <a:pt x="384" y="556"/>
                      <a:pt x="384" y="556"/>
                    </a:cubicBezTo>
                    <a:cubicBezTo>
                      <a:pt x="382" y="557"/>
                      <a:pt x="381" y="558"/>
                      <a:pt x="379" y="559"/>
                    </a:cubicBezTo>
                    <a:cubicBezTo>
                      <a:pt x="378" y="560"/>
                      <a:pt x="376" y="561"/>
                      <a:pt x="374" y="562"/>
                    </a:cubicBezTo>
                    <a:cubicBezTo>
                      <a:pt x="372" y="563"/>
                      <a:pt x="370" y="563"/>
                      <a:pt x="368" y="564"/>
                    </a:cubicBezTo>
                    <a:cubicBezTo>
                      <a:pt x="366" y="564"/>
                      <a:pt x="364" y="565"/>
                      <a:pt x="362" y="565"/>
                    </a:cubicBezTo>
                    <a:moveTo>
                      <a:pt x="528" y="565"/>
                    </a:moveTo>
                    <a:cubicBezTo>
                      <a:pt x="528" y="546"/>
                      <a:pt x="528" y="546"/>
                      <a:pt x="528" y="546"/>
                    </a:cubicBezTo>
                    <a:cubicBezTo>
                      <a:pt x="534" y="545"/>
                      <a:pt x="539" y="542"/>
                      <a:pt x="544" y="540"/>
                    </a:cubicBezTo>
                    <a:cubicBezTo>
                      <a:pt x="549" y="537"/>
                      <a:pt x="554" y="534"/>
                      <a:pt x="558" y="531"/>
                    </a:cubicBezTo>
                    <a:cubicBezTo>
                      <a:pt x="571" y="531"/>
                      <a:pt x="571" y="531"/>
                      <a:pt x="571" y="531"/>
                    </a:cubicBezTo>
                    <a:cubicBezTo>
                      <a:pt x="571" y="634"/>
                      <a:pt x="571" y="634"/>
                      <a:pt x="571" y="634"/>
                    </a:cubicBezTo>
                    <a:cubicBezTo>
                      <a:pt x="549" y="634"/>
                      <a:pt x="549" y="634"/>
                      <a:pt x="549" y="634"/>
                    </a:cubicBezTo>
                    <a:cubicBezTo>
                      <a:pt x="549" y="556"/>
                      <a:pt x="549" y="556"/>
                      <a:pt x="549" y="556"/>
                    </a:cubicBezTo>
                    <a:cubicBezTo>
                      <a:pt x="548" y="557"/>
                      <a:pt x="547" y="558"/>
                      <a:pt x="545" y="559"/>
                    </a:cubicBezTo>
                    <a:cubicBezTo>
                      <a:pt x="543" y="560"/>
                      <a:pt x="542" y="561"/>
                      <a:pt x="540" y="562"/>
                    </a:cubicBezTo>
                    <a:cubicBezTo>
                      <a:pt x="538" y="563"/>
                      <a:pt x="536" y="563"/>
                      <a:pt x="534" y="564"/>
                    </a:cubicBezTo>
                    <a:cubicBezTo>
                      <a:pt x="532" y="564"/>
                      <a:pt x="530" y="565"/>
                      <a:pt x="528" y="565"/>
                    </a:cubicBezTo>
                    <a:moveTo>
                      <a:pt x="776" y="565"/>
                    </a:moveTo>
                    <a:cubicBezTo>
                      <a:pt x="776" y="546"/>
                      <a:pt x="776" y="546"/>
                      <a:pt x="776" y="546"/>
                    </a:cubicBezTo>
                    <a:cubicBezTo>
                      <a:pt x="782" y="545"/>
                      <a:pt x="788" y="542"/>
                      <a:pt x="793" y="540"/>
                    </a:cubicBezTo>
                    <a:cubicBezTo>
                      <a:pt x="798" y="537"/>
                      <a:pt x="802" y="534"/>
                      <a:pt x="807" y="531"/>
                    </a:cubicBezTo>
                    <a:cubicBezTo>
                      <a:pt x="820" y="531"/>
                      <a:pt x="820" y="531"/>
                      <a:pt x="820" y="531"/>
                    </a:cubicBezTo>
                    <a:cubicBezTo>
                      <a:pt x="820" y="634"/>
                      <a:pt x="820" y="634"/>
                      <a:pt x="820" y="634"/>
                    </a:cubicBezTo>
                    <a:cubicBezTo>
                      <a:pt x="798" y="634"/>
                      <a:pt x="798" y="634"/>
                      <a:pt x="798" y="634"/>
                    </a:cubicBezTo>
                    <a:cubicBezTo>
                      <a:pt x="798" y="556"/>
                      <a:pt x="798" y="556"/>
                      <a:pt x="798" y="556"/>
                    </a:cubicBezTo>
                    <a:cubicBezTo>
                      <a:pt x="797" y="557"/>
                      <a:pt x="795" y="558"/>
                      <a:pt x="793" y="559"/>
                    </a:cubicBezTo>
                    <a:cubicBezTo>
                      <a:pt x="792" y="560"/>
                      <a:pt x="790" y="561"/>
                      <a:pt x="788" y="562"/>
                    </a:cubicBezTo>
                    <a:cubicBezTo>
                      <a:pt x="786" y="563"/>
                      <a:pt x="784" y="563"/>
                      <a:pt x="782" y="564"/>
                    </a:cubicBezTo>
                    <a:cubicBezTo>
                      <a:pt x="780" y="564"/>
                      <a:pt x="778" y="565"/>
                      <a:pt x="776" y="565"/>
                    </a:cubicBezTo>
                    <a:moveTo>
                      <a:pt x="859" y="565"/>
                    </a:moveTo>
                    <a:cubicBezTo>
                      <a:pt x="859" y="546"/>
                      <a:pt x="859" y="546"/>
                      <a:pt x="859" y="546"/>
                    </a:cubicBezTo>
                    <a:cubicBezTo>
                      <a:pt x="865" y="545"/>
                      <a:pt x="870" y="542"/>
                      <a:pt x="875" y="540"/>
                    </a:cubicBezTo>
                    <a:cubicBezTo>
                      <a:pt x="881" y="537"/>
                      <a:pt x="885" y="534"/>
                      <a:pt x="889" y="531"/>
                    </a:cubicBezTo>
                    <a:cubicBezTo>
                      <a:pt x="903" y="531"/>
                      <a:pt x="903" y="531"/>
                      <a:pt x="903" y="531"/>
                    </a:cubicBezTo>
                    <a:cubicBezTo>
                      <a:pt x="903" y="634"/>
                      <a:pt x="903" y="634"/>
                      <a:pt x="903" y="634"/>
                    </a:cubicBezTo>
                    <a:cubicBezTo>
                      <a:pt x="881" y="634"/>
                      <a:pt x="881" y="634"/>
                      <a:pt x="881" y="634"/>
                    </a:cubicBezTo>
                    <a:cubicBezTo>
                      <a:pt x="881" y="556"/>
                      <a:pt x="881" y="556"/>
                      <a:pt x="881" y="556"/>
                    </a:cubicBezTo>
                    <a:cubicBezTo>
                      <a:pt x="879" y="557"/>
                      <a:pt x="878" y="558"/>
                      <a:pt x="876" y="559"/>
                    </a:cubicBezTo>
                    <a:cubicBezTo>
                      <a:pt x="875" y="560"/>
                      <a:pt x="873" y="561"/>
                      <a:pt x="871" y="562"/>
                    </a:cubicBezTo>
                    <a:cubicBezTo>
                      <a:pt x="869" y="563"/>
                      <a:pt x="867" y="563"/>
                      <a:pt x="865" y="564"/>
                    </a:cubicBezTo>
                    <a:cubicBezTo>
                      <a:pt x="863" y="564"/>
                      <a:pt x="861" y="565"/>
                      <a:pt x="859" y="565"/>
                    </a:cubicBezTo>
                    <a:moveTo>
                      <a:pt x="942" y="565"/>
                    </a:moveTo>
                    <a:cubicBezTo>
                      <a:pt x="942" y="546"/>
                      <a:pt x="942" y="546"/>
                      <a:pt x="942" y="546"/>
                    </a:cubicBezTo>
                    <a:cubicBezTo>
                      <a:pt x="948" y="545"/>
                      <a:pt x="953" y="542"/>
                      <a:pt x="958" y="540"/>
                    </a:cubicBezTo>
                    <a:cubicBezTo>
                      <a:pt x="963" y="537"/>
                      <a:pt x="968" y="534"/>
                      <a:pt x="972" y="531"/>
                    </a:cubicBezTo>
                    <a:cubicBezTo>
                      <a:pt x="986" y="531"/>
                      <a:pt x="986" y="531"/>
                      <a:pt x="986" y="531"/>
                    </a:cubicBezTo>
                    <a:cubicBezTo>
                      <a:pt x="986" y="634"/>
                      <a:pt x="986" y="634"/>
                      <a:pt x="986" y="634"/>
                    </a:cubicBezTo>
                    <a:cubicBezTo>
                      <a:pt x="963" y="634"/>
                      <a:pt x="963" y="634"/>
                      <a:pt x="963" y="634"/>
                    </a:cubicBezTo>
                    <a:cubicBezTo>
                      <a:pt x="963" y="556"/>
                      <a:pt x="963" y="556"/>
                      <a:pt x="963" y="556"/>
                    </a:cubicBezTo>
                    <a:cubicBezTo>
                      <a:pt x="962" y="557"/>
                      <a:pt x="961" y="558"/>
                      <a:pt x="959" y="559"/>
                    </a:cubicBezTo>
                    <a:cubicBezTo>
                      <a:pt x="957" y="560"/>
                      <a:pt x="956" y="561"/>
                      <a:pt x="954" y="562"/>
                    </a:cubicBezTo>
                    <a:cubicBezTo>
                      <a:pt x="952" y="563"/>
                      <a:pt x="950" y="563"/>
                      <a:pt x="948" y="564"/>
                    </a:cubicBezTo>
                    <a:cubicBezTo>
                      <a:pt x="946" y="564"/>
                      <a:pt x="944" y="565"/>
                      <a:pt x="942" y="565"/>
                    </a:cubicBezTo>
                    <a:moveTo>
                      <a:pt x="140" y="463"/>
                    </a:moveTo>
                    <a:cubicBezTo>
                      <a:pt x="116" y="463"/>
                      <a:pt x="104" y="446"/>
                      <a:pt x="104" y="413"/>
                    </a:cubicBezTo>
                    <a:cubicBezTo>
                      <a:pt x="104" y="395"/>
                      <a:pt x="107" y="382"/>
                      <a:pt x="113" y="373"/>
                    </a:cubicBezTo>
                    <a:cubicBezTo>
                      <a:pt x="120" y="363"/>
                      <a:pt x="129" y="359"/>
                      <a:pt x="142" y="359"/>
                    </a:cubicBezTo>
                    <a:cubicBezTo>
                      <a:pt x="165" y="359"/>
                      <a:pt x="177" y="376"/>
                      <a:pt x="177" y="410"/>
                    </a:cubicBezTo>
                    <a:cubicBezTo>
                      <a:pt x="177" y="427"/>
                      <a:pt x="174" y="440"/>
                      <a:pt x="167" y="449"/>
                    </a:cubicBezTo>
                    <a:cubicBezTo>
                      <a:pt x="161" y="459"/>
                      <a:pt x="152" y="463"/>
                      <a:pt x="140" y="463"/>
                    </a:cubicBezTo>
                    <a:moveTo>
                      <a:pt x="471" y="463"/>
                    </a:moveTo>
                    <a:cubicBezTo>
                      <a:pt x="447" y="463"/>
                      <a:pt x="435" y="446"/>
                      <a:pt x="435" y="413"/>
                    </a:cubicBezTo>
                    <a:cubicBezTo>
                      <a:pt x="435" y="395"/>
                      <a:pt x="438" y="382"/>
                      <a:pt x="445" y="373"/>
                    </a:cubicBezTo>
                    <a:cubicBezTo>
                      <a:pt x="451" y="363"/>
                      <a:pt x="461" y="359"/>
                      <a:pt x="473" y="359"/>
                    </a:cubicBezTo>
                    <a:cubicBezTo>
                      <a:pt x="496" y="359"/>
                      <a:pt x="508" y="376"/>
                      <a:pt x="508" y="410"/>
                    </a:cubicBezTo>
                    <a:cubicBezTo>
                      <a:pt x="508" y="427"/>
                      <a:pt x="505" y="440"/>
                      <a:pt x="499" y="449"/>
                    </a:cubicBezTo>
                    <a:cubicBezTo>
                      <a:pt x="492" y="459"/>
                      <a:pt x="483" y="463"/>
                      <a:pt x="471" y="463"/>
                    </a:cubicBezTo>
                    <a:moveTo>
                      <a:pt x="637" y="463"/>
                    </a:moveTo>
                    <a:cubicBezTo>
                      <a:pt x="613" y="463"/>
                      <a:pt x="601" y="446"/>
                      <a:pt x="601" y="413"/>
                    </a:cubicBezTo>
                    <a:cubicBezTo>
                      <a:pt x="601" y="395"/>
                      <a:pt x="604" y="382"/>
                      <a:pt x="610" y="373"/>
                    </a:cubicBezTo>
                    <a:cubicBezTo>
                      <a:pt x="617" y="363"/>
                      <a:pt x="626" y="359"/>
                      <a:pt x="639" y="359"/>
                    </a:cubicBezTo>
                    <a:cubicBezTo>
                      <a:pt x="662" y="359"/>
                      <a:pt x="674" y="376"/>
                      <a:pt x="674" y="410"/>
                    </a:cubicBezTo>
                    <a:cubicBezTo>
                      <a:pt x="674" y="427"/>
                      <a:pt x="671" y="440"/>
                      <a:pt x="664" y="449"/>
                    </a:cubicBezTo>
                    <a:cubicBezTo>
                      <a:pt x="658" y="459"/>
                      <a:pt x="649" y="463"/>
                      <a:pt x="637" y="463"/>
                    </a:cubicBezTo>
                    <a:moveTo>
                      <a:pt x="885" y="463"/>
                    </a:moveTo>
                    <a:cubicBezTo>
                      <a:pt x="861" y="463"/>
                      <a:pt x="849" y="446"/>
                      <a:pt x="849" y="413"/>
                    </a:cubicBezTo>
                    <a:cubicBezTo>
                      <a:pt x="849" y="395"/>
                      <a:pt x="852" y="382"/>
                      <a:pt x="859" y="373"/>
                    </a:cubicBezTo>
                    <a:cubicBezTo>
                      <a:pt x="865" y="363"/>
                      <a:pt x="875" y="359"/>
                      <a:pt x="887" y="359"/>
                    </a:cubicBezTo>
                    <a:cubicBezTo>
                      <a:pt x="911" y="359"/>
                      <a:pt x="922" y="376"/>
                      <a:pt x="922" y="410"/>
                    </a:cubicBezTo>
                    <a:cubicBezTo>
                      <a:pt x="922" y="427"/>
                      <a:pt x="919" y="440"/>
                      <a:pt x="913" y="449"/>
                    </a:cubicBezTo>
                    <a:cubicBezTo>
                      <a:pt x="906" y="459"/>
                      <a:pt x="897" y="463"/>
                      <a:pt x="885" y="463"/>
                    </a:cubicBezTo>
                    <a:moveTo>
                      <a:pt x="1051" y="463"/>
                    </a:moveTo>
                    <a:cubicBezTo>
                      <a:pt x="1027" y="463"/>
                      <a:pt x="1015" y="446"/>
                      <a:pt x="1015" y="413"/>
                    </a:cubicBezTo>
                    <a:cubicBezTo>
                      <a:pt x="1015" y="395"/>
                      <a:pt x="1018" y="382"/>
                      <a:pt x="1025" y="373"/>
                    </a:cubicBezTo>
                    <a:cubicBezTo>
                      <a:pt x="1031" y="363"/>
                      <a:pt x="1040" y="359"/>
                      <a:pt x="1053" y="359"/>
                    </a:cubicBezTo>
                    <a:cubicBezTo>
                      <a:pt x="1076" y="359"/>
                      <a:pt x="1088" y="376"/>
                      <a:pt x="1088" y="410"/>
                    </a:cubicBezTo>
                    <a:cubicBezTo>
                      <a:pt x="1088" y="427"/>
                      <a:pt x="1085" y="440"/>
                      <a:pt x="1078" y="449"/>
                    </a:cubicBezTo>
                    <a:cubicBezTo>
                      <a:pt x="1072" y="459"/>
                      <a:pt x="1063" y="463"/>
                      <a:pt x="1051" y="463"/>
                    </a:cubicBezTo>
                    <a:moveTo>
                      <a:pt x="197" y="392"/>
                    </a:moveTo>
                    <a:cubicBezTo>
                      <a:pt x="197" y="373"/>
                      <a:pt x="197" y="373"/>
                      <a:pt x="197" y="373"/>
                    </a:cubicBezTo>
                    <a:cubicBezTo>
                      <a:pt x="202" y="372"/>
                      <a:pt x="208" y="370"/>
                      <a:pt x="213" y="367"/>
                    </a:cubicBezTo>
                    <a:cubicBezTo>
                      <a:pt x="218" y="364"/>
                      <a:pt x="223" y="361"/>
                      <a:pt x="227" y="358"/>
                    </a:cubicBezTo>
                    <a:cubicBezTo>
                      <a:pt x="240" y="358"/>
                      <a:pt x="240" y="358"/>
                      <a:pt x="240" y="358"/>
                    </a:cubicBezTo>
                    <a:cubicBezTo>
                      <a:pt x="240" y="461"/>
                      <a:pt x="240" y="461"/>
                      <a:pt x="240" y="461"/>
                    </a:cubicBezTo>
                    <a:cubicBezTo>
                      <a:pt x="218" y="461"/>
                      <a:pt x="218" y="461"/>
                      <a:pt x="218" y="461"/>
                    </a:cubicBezTo>
                    <a:cubicBezTo>
                      <a:pt x="218" y="383"/>
                      <a:pt x="218" y="383"/>
                      <a:pt x="218" y="383"/>
                    </a:cubicBezTo>
                    <a:cubicBezTo>
                      <a:pt x="217" y="384"/>
                      <a:pt x="215" y="385"/>
                      <a:pt x="214" y="386"/>
                    </a:cubicBezTo>
                    <a:cubicBezTo>
                      <a:pt x="212" y="387"/>
                      <a:pt x="210" y="388"/>
                      <a:pt x="208" y="389"/>
                    </a:cubicBezTo>
                    <a:cubicBezTo>
                      <a:pt x="207" y="390"/>
                      <a:pt x="205" y="390"/>
                      <a:pt x="203" y="391"/>
                    </a:cubicBezTo>
                    <a:cubicBezTo>
                      <a:pt x="201" y="392"/>
                      <a:pt x="199" y="392"/>
                      <a:pt x="197" y="392"/>
                    </a:cubicBezTo>
                    <a:moveTo>
                      <a:pt x="279" y="392"/>
                    </a:moveTo>
                    <a:cubicBezTo>
                      <a:pt x="279" y="373"/>
                      <a:pt x="279" y="373"/>
                      <a:pt x="279" y="373"/>
                    </a:cubicBezTo>
                    <a:cubicBezTo>
                      <a:pt x="285" y="372"/>
                      <a:pt x="291" y="370"/>
                      <a:pt x="296" y="367"/>
                    </a:cubicBezTo>
                    <a:cubicBezTo>
                      <a:pt x="301" y="364"/>
                      <a:pt x="305" y="361"/>
                      <a:pt x="310" y="358"/>
                    </a:cubicBezTo>
                    <a:cubicBezTo>
                      <a:pt x="323" y="358"/>
                      <a:pt x="323" y="358"/>
                      <a:pt x="323" y="358"/>
                    </a:cubicBezTo>
                    <a:cubicBezTo>
                      <a:pt x="323" y="461"/>
                      <a:pt x="323" y="461"/>
                      <a:pt x="323" y="461"/>
                    </a:cubicBezTo>
                    <a:cubicBezTo>
                      <a:pt x="301" y="461"/>
                      <a:pt x="301" y="461"/>
                      <a:pt x="301" y="461"/>
                    </a:cubicBezTo>
                    <a:cubicBezTo>
                      <a:pt x="301" y="383"/>
                      <a:pt x="301" y="383"/>
                      <a:pt x="301" y="383"/>
                    </a:cubicBezTo>
                    <a:cubicBezTo>
                      <a:pt x="300" y="384"/>
                      <a:pt x="298" y="385"/>
                      <a:pt x="297" y="386"/>
                    </a:cubicBezTo>
                    <a:cubicBezTo>
                      <a:pt x="295" y="387"/>
                      <a:pt x="293" y="388"/>
                      <a:pt x="291" y="389"/>
                    </a:cubicBezTo>
                    <a:cubicBezTo>
                      <a:pt x="289" y="390"/>
                      <a:pt x="287" y="390"/>
                      <a:pt x="285" y="391"/>
                    </a:cubicBezTo>
                    <a:cubicBezTo>
                      <a:pt x="283" y="392"/>
                      <a:pt x="281" y="392"/>
                      <a:pt x="279" y="392"/>
                    </a:cubicBezTo>
                    <a:moveTo>
                      <a:pt x="362" y="392"/>
                    </a:moveTo>
                    <a:cubicBezTo>
                      <a:pt x="362" y="373"/>
                      <a:pt x="362" y="373"/>
                      <a:pt x="362" y="373"/>
                    </a:cubicBezTo>
                    <a:cubicBezTo>
                      <a:pt x="368" y="372"/>
                      <a:pt x="373" y="370"/>
                      <a:pt x="379" y="367"/>
                    </a:cubicBezTo>
                    <a:cubicBezTo>
                      <a:pt x="384" y="364"/>
                      <a:pt x="388" y="361"/>
                      <a:pt x="392" y="358"/>
                    </a:cubicBezTo>
                    <a:cubicBezTo>
                      <a:pt x="406" y="358"/>
                      <a:pt x="406" y="358"/>
                      <a:pt x="406" y="358"/>
                    </a:cubicBezTo>
                    <a:cubicBezTo>
                      <a:pt x="406" y="461"/>
                      <a:pt x="406" y="461"/>
                      <a:pt x="406" y="461"/>
                    </a:cubicBezTo>
                    <a:cubicBezTo>
                      <a:pt x="384" y="461"/>
                      <a:pt x="384" y="461"/>
                      <a:pt x="384" y="461"/>
                    </a:cubicBezTo>
                    <a:cubicBezTo>
                      <a:pt x="384" y="383"/>
                      <a:pt x="384" y="383"/>
                      <a:pt x="384" y="383"/>
                    </a:cubicBezTo>
                    <a:cubicBezTo>
                      <a:pt x="382" y="384"/>
                      <a:pt x="381" y="385"/>
                      <a:pt x="379" y="386"/>
                    </a:cubicBezTo>
                    <a:cubicBezTo>
                      <a:pt x="378" y="387"/>
                      <a:pt x="376" y="388"/>
                      <a:pt x="374" y="389"/>
                    </a:cubicBezTo>
                    <a:cubicBezTo>
                      <a:pt x="372" y="390"/>
                      <a:pt x="370" y="390"/>
                      <a:pt x="368" y="391"/>
                    </a:cubicBezTo>
                    <a:cubicBezTo>
                      <a:pt x="366" y="392"/>
                      <a:pt x="364" y="392"/>
                      <a:pt x="362" y="392"/>
                    </a:cubicBezTo>
                    <a:moveTo>
                      <a:pt x="528" y="392"/>
                    </a:moveTo>
                    <a:cubicBezTo>
                      <a:pt x="528" y="373"/>
                      <a:pt x="528" y="373"/>
                      <a:pt x="528" y="373"/>
                    </a:cubicBezTo>
                    <a:cubicBezTo>
                      <a:pt x="534" y="372"/>
                      <a:pt x="539" y="370"/>
                      <a:pt x="544" y="367"/>
                    </a:cubicBezTo>
                    <a:cubicBezTo>
                      <a:pt x="549" y="364"/>
                      <a:pt x="554" y="361"/>
                      <a:pt x="558" y="358"/>
                    </a:cubicBezTo>
                    <a:cubicBezTo>
                      <a:pt x="571" y="358"/>
                      <a:pt x="571" y="358"/>
                      <a:pt x="571" y="358"/>
                    </a:cubicBezTo>
                    <a:cubicBezTo>
                      <a:pt x="571" y="461"/>
                      <a:pt x="571" y="461"/>
                      <a:pt x="571" y="461"/>
                    </a:cubicBezTo>
                    <a:cubicBezTo>
                      <a:pt x="549" y="461"/>
                      <a:pt x="549" y="461"/>
                      <a:pt x="549" y="461"/>
                    </a:cubicBezTo>
                    <a:cubicBezTo>
                      <a:pt x="549" y="383"/>
                      <a:pt x="549" y="383"/>
                      <a:pt x="549" y="383"/>
                    </a:cubicBezTo>
                    <a:cubicBezTo>
                      <a:pt x="548" y="384"/>
                      <a:pt x="547" y="385"/>
                      <a:pt x="545" y="386"/>
                    </a:cubicBezTo>
                    <a:cubicBezTo>
                      <a:pt x="543" y="387"/>
                      <a:pt x="542" y="388"/>
                      <a:pt x="540" y="389"/>
                    </a:cubicBezTo>
                    <a:cubicBezTo>
                      <a:pt x="538" y="390"/>
                      <a:pt x="536" y="390"/>
                      <a:pt x="534" y="391"/>
                    </a:cubicBezTo>
                    <a:cubicBezTo>
                      <a:pt x="532" y="392"/>
                      <a:pt x="530" y="392"/>
                      <a:pt x="528" y="392"/>
                    </a:cubicBezTo>
                    <a:moveTo>
                      <a:pt x="694" y="392"/>
                    </a:moveTo>
                    <a:cubicBezTo>
                      <a:pt x="694" y="373"/>
                      <a:pt x="694" y="373"/>
                      <a:pt x="694" y="373"/>
                    </a:cubicBezTo>
                    <a:cubicBezTo>
                      <a:pt x="699" y="372"/>
                      <a:pt x="705" y="370"/>
                      <a:pt x="710" y="367"/>
                    </a:cubicBezTo>
                    <a:cubicBezTo>
                      <a:pt x="715" y="364"/>
                      <a:pt x="720" y="361"/>
                      <a:pt x="724" y="358"/>
                    </a:cubicBezTo>
                    <a:cubicBezTo>
                      <a:pt x="737" y="358"/>
                      <a:pt x="737" y="358"/>
                      <a:pt x="737" y="358"/>
                    </a:cubicBezTo>
                    <a:cubicBezTo>
                      <a:pt x="737" y="461"/>
                      <a:pt x="737" y="461"/>
                      <a:pt x="737" y="461"/>
                    </a:cubicBezTo>
                    <a:cubicBezTo>
                      <a:pt x="715" y="461"/>
                      <a:pt x="715" y="461"/>
                      <a:pt x="715" y="461"/>
                    </a:cubicBezTo>
                    <a:cubicBezTo>
                      <a:pt x="715" y="383"/>
                      <a:pt x="715" y="383"/>
                      <a:pt x="715" y="383"/>
                    </a:cubicBezTo>
                    <a:cubicBezTo>
                      <a:pt x="714" y="384"/>
                      <a:pt x="712" y="385"/>
                      <a:pt x="711" y="386"/>
                    </a:cubicBezTo>
                    <a:cubicBezTo>
                      <a:pt x="709" y="387"/>
                      <a:pt x="707" y="388"/>
                      <a:pt x="705" y="389"/>
                    </a:cubicBezTo>
                    <a:cubicBezTo>
                      <a:pt x="703" y="390"/>
                      <a:pt x="702" y="390"/>
                      <a:pt x="700" y="391"/>
                    </a:cubicBezTo>
                    <a:cubicBezTo>
                      <a:pt x="697" y="392"/>
                      <a:pt x="695" y="392"/>
                      <a:pt x="694" y="392"/>
                    </a:cubicBezTo>
                    <a:moveTo>
                      <a:pt x="776" y="392"/>
                    </a:moveTo>
                    <a:cubicBezTo>
                      <a:pt x="776" y="373"/>
                      <a:pt x="776" y="373"/>
                      <a:pt x="776" y="373"/>
                    </a:cubicBezTo>
                    <a:cubicBezTo>
                      <a:pt x="782" y="372"/>
                      <a:pt x="788" y="370"/>
                      <a:pt x="793" y="367"/>
                    </a:cubicBezTo>
                    <a:cubicBezTo>
                      <a:pt x="798" y="364"/>
                      <a:pt x="802" y="361"/>
                      <a:pt x="807" y="358"/>
                    </a:cubicBezTo>
                    <a:cubicBezTo>
                      <a:pt x="820" y="358"/>
                      <a:pt x="820" y="358"/>
                      <a:pt x="820" y="358"/>
                    </a:cubicBezTo>
                    <a:cubicBezTo>
                      <a:pt x="820" y="461"/>
                      <a:pt x="820" y="461"/>
                      <a:pt x="820" y="461"/>
                    </a:cubicBezTo>
                    <a:cubicBezTo>
                      <a:pt x="798" y="461"/>
                      <a:pt x="798" y="461"/>
                      <a:pt x="798" y="461"/>
                    </a:cubicBezTo>
                    <a:cubicBezTo>
                      <a:pt x="798" y="383"/>
                      <a:pt x="798" y="383"/>
                      <a:pt x="798" y="383"/>
                    </a:cubicBezTo>
                    <a:cubicBezTo>
                      <a:pt x="797" y="384"/>
                      <a:pt x="795" y="385"/>
                      <a:pt x="793" y="386"/>
                    </a:cubicBezTo>
                    <a:cubicBezTo>
                      <a:pt x="792" y="387"/>
                      <a:pt x="790" y="388"/>
                      <a:pt x="788" y="389"/>
                    </a:cubicBezTo>
                    <a:cubicBezTo>
                      <a:pt x="786" y="390"/>
                      <a:pt x="784" y="390"/>
                      <a:pt x="782" y="391"/>
                    </a:cubicBezTo>
                    <a:cubicBezTo>
                      <a:pt x="780" y="392"/>
                      <a:pt x="778" y="392"/>
                      <a:pt x="776" y="392"/>
                    </a:cubicBezTo>
                    <a:moveTo>
                      <a:pt x="942" y="392"/>
                    </a:moveTo>
                    <a:cubicBezTo>
                      <a:pt x="942" y="373"/>
                      <a:pt x="942" y="373"/>
                      <a:pt x="942" y="373"/>
                    </a:cubicBezTo>
                    <a:cubicBezTo>
                      <a:pt x="948" y="372"/>
                      <a:pt x="953" y="370"/>
                      <a:pt x="958" y="367"/>
                    </a:cubicBezTo>
                    <a:cubicBezTo>
                      <a:pt x="963" y="364"/>
                      <a:pt x="968" y="361"/>
                      <a:pt x="972" y="358"/>
                    </a:cubicBezTo>
                    <a:cubicBezTo>
                      <a:pt x="986" y="358"/>
                      <a:pt x="986" y="358"/>
                      <a:pt x="986" y="358"/>
                    </a:cubicBezTo>
                    <a:cubicBezTo>
                      <a:pt x="986" y="461"/>
                      <a:pt x="986" y="461"/>
                      <a:pt x="986" y="461"/>
                    </a:cubicBezTo>
                    <a:cubicBezTo>
                      <a:pt x="963" y="461"/>
                      <a:pt x="963" y="461"/>
                      <a:pt x="963" y="461"/>
                    </a:cubicBezTo>
                    <a:cubicBezTo>
                      <a:pt x="963" y="383"/>
                      <a:pt x="963" y="383"/>
                      <a:pt x="963" y="383"/>
                    </a:cubicBezTo>
                    <a:cubicBezTo>
                      <a:pt x="962" y="384"/>
                      <a:pt x="961" y="385"/>
                      <a:pt x="959" y="386"/>
                    </a:cubicBezTo>
                    <a:cubicBezTo>
                      <a:pt x="957" y="387"/>
                      <a:pt x="956" y="388"/>
                      <a:pt x="954" y="389"/>
                    </a:cubicBezTo>
                    <a:cubicBezTo>
                      <a:pt x="952" y="390"/>
                      <a:pt x="950" y="390"/>
                      <a:pt x="948" y="391"/>
                    </a:cubicBezTo>
                    <a:cubicBezTo>
                      <a:pt x="946" y="392"/>
                      <a:pt x="944" y="392"/>
                      <a:pt x="942" y="392"/>
                    </a:cubicBezTo>
                    <a:moveTo>
                      <a:pt x="1108" y="392"/>
                    </a:moveTo>
                    <a:cubicBezTo>
                      <a:pt x="1108" y="373"/>
                      <a:pt x="1108" y="373"/>
                      <a:pt x="1108" y="373"/>
                    </a:cubicBezTo>
                    <a:cubicBezTo>
                      <a:pt x="1113" y="372"/>
                      <a:pt x="1119" y="370"/>
                      <a:pt x="1124" y="367"/>
                    </a:cubicBezTo>
                    <a:cubicBezTo>
                      <a:pt x="1129" y="364"/>
                      <a:pt x="1134" y="361"/>
                      <a:pt x="1138" y="358"/>
                    </a:cubicBezTo>
                    <a:cubicBezTo>
                      <a:pt x="1151" y="358"/>
                      <a:pt x="1151" y="358"/>
                      <a:pt x="1151" y="358"/>
                    </a:cubicBezTo>
                    <a:cubicBezTo>
                      <a:pt x="1151" y="461"/>
                      <a:pt x="1151" y="461"/>
                      <a:pt x="1151" y="461"/>
                    </a:cubicBezTo>
                    <a:cubicBezTo>
                      <a:pt x="1129" y="461"/>
                      <a:pt x="1129" y="461"/>
                      <a:pt x="1129" y="461"/>
                    </a:cubicBezTo>
                    <a:cubicBezTo>
                      <a:pt x="1129" y="383"/>
                      <a:pt x="1129" y="383"/>
                      <a:pt x="1129" y="383"/>
                    </a:cubicBezTo>
                    <a:cubicBezTo>
                      <a:pt x="1128" y="384"/>
                      <a:pt x="1126" y="385"/>
                      <a:pt x="1125" y="386"/>
                    </a:cubicBezTo>
                    <a:cubicBezTo>
                      <a:pt x="1123" y="387"/>
                      <a:pt x="1121" y="388"/>
                      <a:pt x="1119" y="389"/>
                    </a:cubicBezTo>
                    <a:cubicBezTo>
                      <a:pt x="1118" y="390"/>
                      <a:pt x="1116" y="390"/>
                      <a:pt x="1114" y="391"/>
                    </a:cubicBezTo>
                    <a:cubicBezTo>
                      <a:pt x="1112" y="392"/>
                      <a:pt x="1110" y="392"/>
                      <a:pt x="1108" y="392"/>
                    </a:cubicBezTo>
                    <a:moveTo>
                      <a:pt x="554" y="290"/>
                    </a:moveTo>
                    <a:cubicBezTo>
                      <a:pt x="530" y="290"/>
                      <a:pt x="518" y="273"/>
                      <a:pt x="518" y="240"/>
                    </a:cubicBezTo>
                    <a:cubicBezTo>
                      <a:pt x="518" y="222"/>
                      <a:pt x="521" y="209"/>
                      <a:pt x="528" y="200"/>
                    </a:cubicBezTo>
                    <a:cubicBezTo>
                      <a:pt x="534" y="191"/>
                      <a:pt x="543" y="186"/>
                      <a:pt x="556" y="186"/>
                    </a:cubicBezTo>
                    <a:cubicBezTo>
                      <a:pt x="579" y="186"/>
                      <a:pt x="591" y="203"/>
                      <a:pt x="591" y="237"/>
                    </a:cubicBezTo>
                    <a:cubicBezTo>
                      <a:pt x="591" y="255"/>
                      <a:pt x="588" y="268"/>
                      <a:pt x="581" y="277"/>
                    </a:cubicBezTo>
                    <a:cubicBezTo>
                      <a:pt x="575" y="286"/>
                      <a:pt x="566" y="290"/>
                      <a:pt x="554" y="290"/>
                    </a:cubicBezTo>
                    <a:moveTo>
                      <a:pt x="637" y="290"/>
                    </a:moveTo>
                    <a:cubicBezTo>
                      <a:pt x="613" y="290"/>
                      <a:pt x="601" y="273"/>
                      <a:pt x="601" y="240"/>
                    </a:cubicBezTo>
                    <a:cubicBezTo>
                      <a:pt x="601" y="222"/>
                      <a:pt x="604" y="209"/>
                      <a:pt x="610" y="200"/>
                    </a:cubicBezTo>
                    <a:cubicBezTo>
                      <a:pt x="617" y="191"/>
                      <a:pt x="626" y="186"/>
                      <a:pt x="639" y="186"/>
                    </a:cubicBezTo>
                    <a:cubicBezTo>
                      <a:pt x="662" y="186"/>
                      <a:pt x="674" y="203"/>
                      <a:pt x="674" y="237"/>
                    </a:cubicBezTo>
                    <a:cubicBezTo>
                      <a:pt x="674" y="255"/>
                      <a:pt x="671" y="268"/>
                      <a:pt x="664" y="277"/>
                    </a:cubicBezTo>
                    <a:cubicBezTo>
                      <a:pt x="658" y="286"/>
                      <a:pt x="649" y="290"/>
                      <a:pt x="637" y="290"/>
                    </a:cubicBezTo>
                    <a:moveTo>
                      <a:pt x="719" y="290"/>
                    </a:moveTo>
                    <a:cubicBezTo>
                      <a:pt x="695" y="290"/>
                      <a:pt x="683" y="273"/>
                      <a:pt x="683" y="240"/>
                    </a:cubicBezTo>
                    <a:cubicBezTo>
                      <a:pt x="683" y="222"/>
                      <a:pt x="687" y="209"/>
                      <a:pt x="693" y="200"/>
                    </a:cubicBezTo>
                    <a:cubicBezTo>
                      <a:pt x="700" y="191"/>
                      <a:pt x="709" y="186"/>
                      <a:pt x="721" y="186"/>
                    </a:cubicBezTo>
                    <a:cubicBezTo>
                      <a:pt x="745" y="186"/>
                      <a:pt x="757" y="203"/>
                      <a:pt x="757" y="237"/>
                    </a:cubicBezTo>
                    <a:cubicBezTo>
                      <a:pt x="757" y="255"/>
                      <a:pt x="753" y="268"/>
                      <a:pt x="747" y="277"/>
                    </a:cubicBezTo>
                    <a:cubicBezTo>
                      <a:pt x="741" y="286"/>
                      <a:pt x="731" y="290"/>
                      <a:pt x="719" y="290"/>
                    </a:cubicBezTo>
                    <a:moveTo>
                      <a:pt x="885" y="290"/>
                    </a:moveTo>
                    <a:cubicBezTo>
                      <a:pt x="861" y="290"/>
                      <a:pt x="849" y="273"/>
                      <a:pt x="849" y="240"/>
                    </a:cubicBezTo>
                    <a:cubicBezTo>
                      <a:pt x="849" y="222"/>
                      <a:pt x="852" y="209"/>
                      <a:pt x="859" y="200"/>
                    </a:cubicBezTo>
                    <a:cubicBezTo>
                      <a:pt x="865" y="191"/>
                      <a:pt x="875" y="186"/>
                      <a:pt x="887" y="186"/>
                    </a:cubicBezTo>
                    <a:cubicBezTo>
                      <a:pt x="911" y="186"/>
                      <a:pt x="922" y="203"/>
                      <a:pt x="922" y="237"/>
                    </a:cubicBezTo>
                    <a:cubicBezTo>
                      <a:pt x="922" y="255"/>
                      <a:pt x="919" y="268"/>
                      <a:pt x="913" y="277"/>
                    </a:cubicBezTo>
                    <a:cubicBezTo>
                      <a:pt x="906" y="286"/>
                      <a:pt x="897" y="290"/>
                      <a:pt x="885" y="290"/>
                    </a:cubicBezTo>
                    <a:moveTo>
                      <a:pt x="968" y="290"/>
                    </a:moveTo>
                    <a:cubicBezTo>
                      <a:pt x="944" y="290"/>
                      <a:pt x="932" y="273"/>
                      <a:pt x="932" y="240"/>
                    </a:cubicBezTo>
                    <a:cubicBezTo>
                      <a:pt x="932" y="222"/>
                      <a:pt x="935" y="209"/>
                      <a:pt x="942" y="200"/>
                    </a:cubicBezTo>
                    <a:cubicBezTo>
                      <a:pt x="948" y="191"/>
                      <a:pt x="958" y="186"/>
                      <a:pt x="970" y="186"/>
                    </a:cubicBezTo>
                    <a:cubicBezTo>
                      <a:pt x="993" y="186"/>
                      <a:pt x="1005" y="203"/>
                      <a:pt x="1005" y="237"/>
                    </a:cubicBezTo>
                    <a:cubicBezTo>
                      <a:pt x="1005" y="255"/>
                      <a:pt x="1002" y="268"/>
                      <a:pt x="995" y="277"/>
                    </a:cubicBezTo>
                    <a:cubicBezTo>
                      <a:pt x="989" y="286"/>
                      <a:pt x="980" y="290"/>
                      <a:pt x="968" y="290"/>
                    </a:cubicBezTo>
                    <a:moveTo>
                      <a:pt x="445" y="219"/>
                    </a:moveTo>
                    <a:cubicBezTo>
                      <a:pt x="445" y="201"/>
                      <a:pt x="445" y="201"/>
                      <a:pt x="445" y="201"/>
                    </a:cubicBezTo>
                    <a:cubicBezTo>
                      <a:pt x="451" y="199"/>
                      <a:pt x="456" y="197"/>
                      <a:pt x="461" y="194"/>
                    </a:cubicBezTo>
                    <a:cubicBezTo>
                      <a:pt x="466" y="192"/>
                      <a:pt x="471" y="189"/>
                      <a:pt x="475" y="186"/>
                    </a:cubicBezTo>
                    <a:cubicBezTo>
                      <a:pt x="489" y="186"/>
                      <a:pt x="489" y="186"/>
                      <a:pt x="489" y="186"/>
                    </a:cubicBezTo>
                    <a:cubicBezTo>
                      <a:pt x="489" y="289"/>
                      <a:pt x="489" y="289"/>
                      <a:pt x="489" y="289"/>
                    </a:cubicBezTo>
                    <a:cubicBezTo>
                      <a:pt x="466" y="289"/>
                      <a:pt x="466" y="289"/>
                      <a:pt x="466" y="289"/>
                    </a:cubicBezTo>
                    <a:cubicBezTo>
                      <a:pt x="466" y="211"/>
                      <a:pt x="466" y="211"/>
                      <a:pt x="466" y="211"/>
                    </a:cubicBezTo>
                    <a:cubicBezTo>
                      <a:pt x="465" y="212"/>
                      <a:pt x="464" y="213"/>
                      <a:pt x="462" y="214"/>
                    </a:cubicBezTo>
                    <a:cubicBezTo>
                      <a:pt x="461" y="215"/>
                      <a:pt x="459" y="215"/>
                      <a:pt x="457" y="216"/>
                    </a:cubicBezTo>
                    <a:cubicBezTo>
                      <a:pt x="455" y="217"/>
                      <a:pt x="453" y="218"/>
                      <a:pt x="451" y="218"/>
                    </a:cubicBezTo>
                    <a:cubicBezTo>
                      <a:pt x="449" y="219"/>
                      <a:pt x="447" y="219"/>
                      <a:pt x="445" y="219"/>
                    </a:cubicBezTo>
                    <a:moveTo>
                      <a:pt x="776" y="219"/>
                    </a:moveTo>
                    <a:cubicBezTo>
                      <a:pt x="776" y="201"/>
                      <a:pt x="776" y="201"/>
                      <a:pt x="776" y="201"/>
                    </a:cubicBezTo>
                    <a:cubicBezTo>
                      <a:pt x="782" y="199"/>
                      <a:pt x="788" y="197"/>
                      <a:pt x="793" y="194"/>
                    </a:cubicBezTo>
                    <a:cubicBezTo>
                      <a:pt x="798" y="192"/>
                      <a:pt x="802" y="189"/>
                      <a:pt x="807" y="186"/>
                    </a:cubicBezTo>
                    <a:cubicBezTo>
                      <a:pt x="820" y="186"/>
                      <a:pt x="820" y="186"/>
                      <a:pt x="820" y="186"/>
                    </a:cubicBezTo>
                    <a:cubicBezTo>
                      <a:pt x="820" y="289"/>
                      <a:pt x="820" y="289"/>
                      <a:pt x="820" y="289"/>
                    </a:cubicBezTo>
                    <a:cubicBezTo>
                      <a:pt x="798" y="289"/>
                      <a:pt x="798" y="289"/>
                      <a:pt x="798" y="289"/>
                    </a:cubicBezTo>
                    <a:cubicBezTo>
                      <a:pt x="798" y="211"/>
                      <a:pt x="798" y="211"/>
                      <a:pt x="798" y="211"/>
                    </a:cubicBezTo>
                    <a:cubicBezTo>
                      <a:pt x="797" y="212"/>
                      <a:pt x="795" y="213"/>
                      <a:pt x="793" y="214"/>
                    </a:cubicBezTo>
                    <a:cubicBezTo>
                      <a:pt x="792" y="215"/>
                      <a:pt x="790" y="215"/>
                      <a:pt x="788" y="216"/>
                    </a:cubicBezTo>
                    <a:cubicBezTo>
                      <a:pt x="786" y="217"/>
                      <a:pt x="784" y="218"/>
                      <a:pt x="782" y="218"/>
                    </a:cubicBezTo>
                    <a:cubicBezTo>
                      <a:pt x="780" y="219"/>
                      <a:pt x="778" y="219"/>
                      <a:pt x="776" y="219"/>
                    </a:cubicBezTo>
                    <a:moveTo>
                      <a:pt x="1025" y="219"/>
                    </a:moveTo>
                    <a:cubicBezTo>
                      <a:pt x="1025" y="201"/>
                      <a:pt x="1025" y="201"/>
                      <a:pt x="1025" y="201"/>
                    </a:cubicBezTo>
                    <a:cubicBezTo>
                      <a:pt x="1031" y="199"/>
                      <a:pt x="1036" y="197"/>
                      <a:pt x="1041" y="194"/>
                    </a:cubicBezTo>
                    <a:cubicBezTo>
                      <a:pt x="1046" y="192"/>
                      <a:pt x="1051" y="189"/>
                      <a:pt x="1055" y="186"/>
                    </a:cubicBezTo>
                    <a:cubicBezTo>
                      <a:pt x="1068" y="186"/>
                      <a:pt x="1068" y="186"/>
                      <a:pt x="1068" y="186"/>
                    </a:cubicBezTo>
                    <a:cubicBezTo>
                      <a:pt x="1068" y="289"/>
                      <a:pt x="1068" y="289"/>
                      <a:pt x="1068" y="289"/>
                    </a:cubicBezTo>
                    <a:cubicBezTo>
                      <a:pt x="1046" y="289"/>
                      <a:pt x="1046" y="289"/>
                      <a:pt x="1046" y="289"/>
                    </a:cubicBezTo>
                    <a:cubicBezTo>
                      <a:pt x="1046" y="211"/>
                      <a:pt x="1046" y="211"/>
                      <a:pt x="1046" y="211"/>
                    </a:cubicBezTo>
                    <a:cubicBezTo>
                      <a:pt x="1045" y="212"/>
                      <a:pt x="1044" y="213"/>
                      <a:pt x="1042" y="214"/>
                    </a:cubicBezTo>
                    <a:cubicBezTo>
                      <a:pt x="1040" y="215"/>
                      <a:pt x="1039" y="215"/>
                      <a:pt x="1037" y="216"/>
                    </a:cubicBezTo>
                    <a:cubicBezTo>
                      <a:pt x="1035" y="217"/>
                      <a:pt x="1033" y="218"/>
                      <a:pt x="1031" y="218"/>
                    </a:cubicBezTo>
                    <a:cubicBezTo>
                      <a:pt x="1029" y="219"/>
                      <a:pt x="1027" y="219"/>
                      <a:pt x="1025" y="219"/>
                    </a:cubicBezTo>
                    <a:moveTo>
                      <a:pt x="637" y="118"/>
                    </a:moveTo>
                    <a:cubicBezTo>
                      <a:pt x="613" y="118"/>
                      <a:pt x="601" y="101"/>
                      <a:pt x="601" y="67"/>
                    </a:cubicBezTo>
                    <a:cubicBezTo>
                      <a:pt x="601" y="49"/>
                      <a:pt x="604" y="36"/>
                      <a:pt x="610" y="27"/>
                    </a:cubicBezTo>
                    <a:cubicBezTo>
                      <a:pt x="617" y="18"/>
                      <a:pt x="626" y="13"/>
                      <a:pt x="639" y="13"/>
                    </a:cubicBezTo>
                    <a:cubicBezTo>
                      <a:pt x="662" y="13"/>
                      <a:pt x="674" y="30"/>
                      <a:pt x="674" y="65"/>
                    </a:cubicBezTo>
                    <a:cubicBezTo>
                      <a:pt x="674" y="82"/>
                      <a:pt x="671" y="95"/>
                      <a:pt x="664" y="104"/>
                    </a:cubicBezTo>
                    <a:cubicBezTo>
                      <a:pt x="658" y="113"/>
                      <a:pt x="649" y="118"/>
                      <a:pt x="637" y="118"/>
                    </a:cubicBezTo>
                    <a:moveTo>
                      <a:pt x="719" y="118"/>
                    </a:moveTo>
                    <a:cubicBezTo>
                      <a:pt x="695" y="118"/>
                      <a:pt x="683" y="101"/>
                      <a:pt x="683" y="67"/>
                    </a:cubicBezTo>
                    <a:cubicBezTo>
                      <a:pt x="683" y="49"/>
                      <a:pt x="687" y="36"/>
                      <a:pt x="693" y="27"/>
                    </a:cubicBezTo>
                    <a:cubicBezTo>
                      <a:pt x="700" y="18"/>
                      <a:pt x="709" y="13"/>
                      <a:pt x="721" y="13"/>
                    </a:cubicBezTo>
                    <a:cubicBezTo>
                      <a:pt x="745" y="13"/>
                      <a:pt x="757" y="30"/>
                      <a:pt x="757" y="65"/>
                    </a:cubicBezTo>
                    <a:cubicBezTo>
                      <a:pt x="757" y="82"/>
                      <a:pt x="753" y="95"/>
                      <a:pt x="747" y="104"/>
                    </a:cubicBezTo>
                    <a:cubicBezTo>
                      <a:pt x="741" y="113"/>
                      <a:pt x="731" y="118"/>
                      <a:pt x="719" y="118"/>
                    </a:cubicBezTo>
                    <a:moveTo>
                      <a:pt x="680" y="0"/>
                    </a:moveTo>
                    <a:cubicBezTo>
                      <a:pt x="643" y="0"/>
                      <a:pt x="607" y="6"/>
                      <a:pt x="574" y="18"/>
                    </a:cubicBezTo>
                    <a:cubicBezTo>
                      <a:pt x="585" y="25"/>
                      <a:pt x="591" y="41"/>
                      <a:pt x="591" y="65"/>
                    </a:cubicBezTo>
                    <a:cubicBezTo>
                      <a:pt x="591" y="82"/>
                      <a:pt x="588" y="95"/>
                      <a:pt x="581" y="104"/>
                    </a:cubicBezTo>
                    <a:cubicBezTo>
                      <a:pt x="575" y="113"/>
                      <a:pt x="566" y="118"/>
                      <a:pt x="554" y="118"/>
                    </a:cubicBezTo>
                    <a:cubicBezTo>
                      <a:pt x="530" y="118"/>
                      <a:pt x="518" y="101"/>
                      <a:pt x="518" y="67"/>
                    </a:cubicBezTo>
                    <a:cubicBezTo>
                      <a:pt x="518" y="58"/>
                      <a:pt x="519" y="50"/>
                      <a:pt x="520" y="43"/>
                    </a:cubicBezTo>
                    <a:cubicBezTo>
                      <a:pt x="509" y="50"/>
                      <a:pt x="499" y="57"/>
                      <a:pt x="489" y="65"/>
                    </a:cubicBezTo>
                    <a:cubicBezTo>
                      <a:pt x="489" y="116"/>
                      <a:pt x="489" y="116"/>
                      <a:pt x="489" y="116"/>
                    </a:cubicBezTo>
                    <a:cubicBezTo>
                      <a:pt x="466" y="116"/>
                      <a:pt x="466" y="116"/>
                      <a:pt x="466" y="116"/>
                    </a:cubicBezTo>
                    <a:cubicBezTo>
                      <a:pt x="466" y="83"/>
                      <a:pt x="466" y="83"/>
                      <a:pt x="466" y="83"/>
                    </a:cubicBezTo>
                    <a:cubicBezTo>
                      <a:pt x="435" y="112"/>
                      <a:pt x="410" y="147"/>
                      <a:pt x="392" y="186"/>
                    </a:cubicBezTo>
                    <a:cubicBezTo>
                      <a:pt x="392" y="186"/>
                      <a:pt x="392" y="186"/>
                      <a:pt x="392" y="186"/>
                    </a:cubicBezTo>
                    <a:cubicBezTo>
                      <a:pt x="406" y="186"/>
                      <a:pt x="406" y="186"/>
                      <a:pt x="406" y="186"/>
                    </a:cubicBezTo>
                    <a:cubicBezTo>
                      <a:pt x="406" y="289"/>
                      <a:pt x="406" y="289"/>
                      <a:pt x="406" y="289"/>
                    </a:cubicBezTo>
                    <a:cubicBezTo>
                      <a:pt x="384" y="289"/>
                      <a:pt x="384" y="289"/>
                      <a:pt x="384" y="289"/>
                    </a:cubicBezTo>
                    <a:cubicBezTo>
                      <a:pt x="384" y="211"/>
                      <a:pt x="384" y="211"/>
                      <a:pt x="384" y="211"/>
                    </a:cubicBezTo>
                    <a:cubicBezTo>
                      <a:pt x="383" y="211"/>
                      <a:pt x="383" y="211"/>
                      <a:pt x="383" y="211"/>
                    </a:cubicBezTo>
                    <a:cubicBezTo>
                      <a:pt x="380" y="222"/>
                      <a:pt x="380" y="222"/>
                      <a:pt x="380" y="222"/>
                    </a:cubicBezTo>
                    <a:cubicBezTo>
                      <a:pt x="376" y="221"/>
                      <a:pt x="376" y="221"/>
                      <a:pt x="376" y="221"/>
                    </a:cubicBezTo>
                    <a:cubicBezTo>
                      <a:pt x="372" y="220"/>
                      <a:pt x="368" y="220"/>
                      <a:pt x="364" y="219"/>
                    </a:cubicBezTo>
                    <a:cubicBezTo>
                      <a:pt x="363" y="219"/>
                      <a:pt x="363" y="219"/>
                      <a:pt x="362" y="219"/>
                    </a:cubicBezTo>
                    <a:cubicBezTo>
                      <a:pt x="362" y="219"/>
                      <a:pt x="362" y="219"/>
                      <a:pt x="362" y="219"/>
                    </a:cubicBezTo>
                    <a:cubicBezTo>
                      <a:pt x="355" y="218"/>
                      <a:pt x="348" y="217"/>
                      <a:pt x="341" y="217"/>
                    </a:cubicBezTo>
                    <a:cubicBezTo>
                      <a:pt x="342" y="223"/>
                      <a:pt x="342" y="230"/>
                      <a:pt x="342" y="237"/>
                    </a:cubicBezTo>
                    <a:cubicBezTo>
                      <a:pt x="342" y="255"/>
                      <a:pt x="339" y="268"/>
                      <a:pt x="333" y="277"/>
                    </a:cubicBezTo>
                    <a:cubicBezTo>
                      <a:pt x="326" y="286"/>
                      <a:pt x="317" y="290"/>
                      <a:pt x="305" y="290"/>
                    </a:cubicBezTo>
                    <a:cubicBezTo>
                      <a:pt x="281" y="290"/>
                      <a:pt x="269" y="273"/>
                      <a:pt x="269" y="240"/>
                    </a:cubicBezTo>
                    <a:cubicBezTo>
                      <a:pt x="269" y="235"/>
                      <a:pt x="270" y="231"/>
                      <a:pt x="270" y="227"/>
                    </a:cubicBezTo>
                    <a:cubicBezTo>
                      <a:pt x="266" y="228"/>
                      <a:pt x="263" y="229"/>
                      <a:pt x="259" y="231"/>
                    </a:cubicBezTo>
                    <a:cubicBezTo>
                      <a:pt x="260" y="233"/>
                      <a:pt x="260" y="235"/>
                      <a:pt x="260" y="237"/>
                    </a:cubicBezTo>
                    <a:cubicBezTo>
                      <a:pt x="260" y="255"/>
                      <a:pt x="256" y="268"/>
                      <a:pt x="250" y="277"/>
                    </a:cubicBezTo>
                    <a:cubicBezTo>
                      <a:pt x="244" y="286"/>
                      <a:pt x="234" y="290"/>
                      <a:pt x="223" y="290"/>
                    </a:cubicBezTo>
                    <a:cubicBezTo>
                      <a:pt x="208" y="290"/>
                      <a:pt x="198" y="284"/>
                      <a:pt x="192" y="272"/>
                    </a:cubicBezTo>
                    <a:cubicBezTo>
                      <a:pt x="180" y="283"/>
                      <a:pt x="169" y="296"/>
                      <a:pt x="160" y="309"/>
                    </a:cubicBezTo>
                    <a:cubicBezTo>
                      <a:pt x="151" y="327"/>
                      <a:pt x="151" y="327"/>
                      <a:pt x="151" y="327"/>
                    </a:cubicBezTo>
                    <a:cubicBezTo>
                      <a:pt x="124" y="330"/>
                      <a:pt x="124" y="330"/>
                      <a:pt x="124" y="330"/>
                    </a:cubicBezTo>
                    <a:cubicBezTo>
                      <a:pt x="100" y="334"/>
                      <a:pt x="79" y="345"/>
                      <a:pt x="60" y="359"/>
                    </a:cubicBezTo>
                    <a:cubicBezTo>
                      <a:pt x="83" y="360"/>
                      <a:pt x="94" y="377"/>
                      <a:pt x="94" y="410"/>
                    </a:cubicBezTo>
                    <a:cubicBezTo>
                      <a:pt x="94" y="427"/>
                      <a:pt x="91" y="440"/>
                      <a:pt x="84" y="449"/>
                    </a:cubicBezTo>
                    <a:cubicBezTo>
                      <a:pt x="78" y="459"/>
                      <a:pt x="69" y="463"/>
                      <a:pt x="57" y="463"/>
                    </a:cubicBezTo>
                    <a:cubicBezTo>
                      <a:pt x="33" y="463"/>
                      <a:pt x="21" y="446"/>
                      <a:pt x="21" y="413"/>
                    </a:cubicBezTo>
                    <a:cubicBezTo>
                      <a:pt x="21" y="409"/>
                      <a:pt x="21" y="406"/>
                      <a:pt x="21" y="403"/>
                    </a:cubicBezTo>
                    <a:cubicBezTo>
                      <a:pt x="8" y="426"/>
                      <a:pt x="0" y="453"/>
                      <a:pt x="0" y="481"/>
                    </a:cubicBezTo>
                    <a:cubicBezTo>
                      <a:pt x="0" y="527"/>
                      <a:pt x="20" y="568"/>
                      <a:pt x="52" y="597"/>
                    </a:cubicBezTo>
                    <a:cubicBezTo>
                      <a:pt x="52" y="556"/>
                      <a:pt x="52" y="556"/>
                      <a:pt x="52" y="556"/>
                    </a:cubicBezTo>
                    <a:cubicBezTo>
                      <a:pt x="51" y="557"/>
                      <a:pt x="50" y="558"/>
                      <a:pt x="48" y="559"/>
                    </a:cubicBezTo>
                    <a:cubicBezTo>
                      <a:pt x="46" y="560"/>
                      <a:pt x="45" y="561"/>
                      <a:pt x="43" y="562"/>
                    </a:cubicBezTo>
                    <a:cubicBezTo>
                      <a:pt x="41" y="563"/>
                      <a:pt x="39" y="563"/>
                      <a:pt x="37" y="564"/>
                    </a:cubicBezTo>
                    <a:cubicBezTo>
                      <a:pt x="35" y="564"/>
                      <a:pt x="33" y="565"/>
                      <a:pt x="31" y="565"/>
                    </a:cubicBezTo>
                    <a:cubicBezTo>
                      <a:pt x="31" y="546"/>
                      <a:pt x="31" y="546"/>
                      <a:pt x="31" y="546"/>
                    </a:cubicBezTo>
                    <a:cubicBezTo>
                      <a:pt x="37" y="545"/>
                      <a:pt x="42" y="542"/>
                      <a:pt x="47" y="540"/>
                    </a:cubicBezTo>
                    <a:cubicBezTo>
                      <a:pt x="52" y="537"/>
                      <a:pt x="57" y="534"/>
                      <a:pt x="61" y="531"/>
                    </a:cubicBezTo>
                    <a:cubicBezTo>
                      <a:pt x="75" y="531"/>
                      <a:pt x="75" y="531"/>
                      <a:pt x="75" y="531"/>
                    </a:cubicBezTo>
                    <a:cubicBezTo>
                      <a:pt x="75" y="613"/>
                      <a:pt x="75" y="613"/>
                      <a:pt x="75" y="613"/>
                    </a:cubicBezTo>
                    <a:cubicBezTo>
                      <a:pt x="98" y="627"/>
                      <a:pt x="126" y="636"/>
                      <a:pt x="155" y="636"/>
                    </a:cubicBezTo>
                    <a:cubicBezTo>
                      <a:pt x="301" y="636"/>
                      <a:pt x="301" y="636"/>
                      <a:pt x="301" y="636"/>
                    </a:cubicBezTo>
                    <a:cubicBezTo>
                      <a:pt x="280" y="634"/>
                      <a:pt x="269" y="617"/>
                      <a:pt x="269" y="585"/>
                    </a:cubicBezTo>
                    <a:cubicBezTo>
                      <a:pt x="269" y="568"/>
                      <a:pt x="273" y="555"/>
                      <a:pt x="279" y="545"/>
                    </a:cubicBezTo>
                    <a:cubicBezTo>
                      <a:pt x="286" y="536"/>
                      <a:pt x="295" y="532"/>
                      <a:pt x="307" y="532"/>
                    </a:cubicBezTo>
                    <a:cubicBezTo>
                      <a:pt x="331" y="532"/>
                      <a:pt x="342" y="549"/>
                      <a:pt x="342" y="583"/>
                    </a:cubicBezTo>
                    <a:cubicBezTo>
                      <a:pt x="342" y="600"/>
                      <a:pt x="339" y="613"/>
                      <a:pt x="333" y="622"/>
                    </a:cubicBezTo>
                    <a:cubicBezTo>
                      <a:pt x="327" y="630"/>
                      <a:pt x="320" y="635"/>
                      <a:pt x="310" y="636"/>
                    </a:cubicBezTo>
                    <a:cubicBezTo>
                      <a:pt x="334" y="636"/>
                      <a:pt x="334" y="636"/>
                      <a:pt x="334" y="636"/>
                    </a:cubicBezTo>
                    <a:cubicBezTo>
                      <a:pt x="334" y="636"/>
                      <a:pt x="334" y="636"/>
                      <a:pt x="334" y="636"/>
                    </a:cubicBezTo>
                    <a:cubicBezTo>
                      <a:pt x="334" y="636"/>
                      <a:pt x="334" y="636"/>
                      <a:pt x="334" y="636"/>
                    </a:cubicBezTo>
                    <a:cubicBezTo>
                      <a:pt x="466" y="636"/>
                      <a:pt x="466" y="636"/>
                      <a:pt x="466" y="636"/>
                    </a:cubicBezTo>
                    <a:cubicBezTo>
                      <a:pt x="445" y="634"/>
                      <a:pt x="435" y="617"/>
                      <a:pt x="435" y="585"/>
                    </a:cubicBezTo>
                    <a:cubicBezTo>
                      <a:pt x="435" y="568"/>
                      <a:pt x="438" y="555"/>
                      <a:pt x="445" y="545"/>
                    </a:cubicBezTo>
                    <a:cubicBezTo>
                      <a:pt x="451" y="536"/>
                      <a:pt x="461" y="532"/>
                      <a:pt x="473" y="532"/>
                    </a:cubicBezTo>
                    <a:cubicBezTo>
                      <a:pt x="496" y="532"/>
                      <a:pt x="508" y="549"/>
                      <a:pt x="508" y="583"/>
                    </a:cubicBezTo>
                    <a:cubicBezTo>
                      <a:pt x="508" y="600"/>
                      <a:pt x="505" y="613"/>
                      <a:pt x="499" y="622"/>
                    </a:cubicBezTo>
                    <a:cubicBezTo>
                      <a:pt x="493" y="630"/>
                      <a:pt x="485" y="635"/>
                      <a:pt x="476" y="636"/>
                    </a:cubicBezTo>
                    <a:cubicBezTo>
                      <a:pt x="632" y="636"/>
                      <a:pt x="632" y="636"/>
                      <a:pt x="632" y="636"/>
                    </a:cubicBezTo>
                    <a:cubicBezTo>
                      <a:pt x="611" y="634"/>
                      <a:pt x="601" y="617"/>
                      <a:pt x="601" y="585"/>
                    </a:cubicBezTo>
                    <a:cubicBezTo>
                      <a:pt x="601" y="568"/>
                      <a:pt x="604" y="555"/>
                      <a:pt x="610" y="545"/>
                    </a:cubicBezTo>
                    <a:cubicBezTo>
                      <a:pt x="617" y="536"/>
                      <a:pt x="626" y="532"/>
                      <a:pt x="639" y="532"/>
                    </a:cubicBezTo>
                    <a:cubicBezTo>
                      <a:pt x="662" y="532"/>
                      <a:pt x="674" y="549"/>
                      <a:pt x="674" y="583"/>
                    </a:cubicBezTo>
                    <a:cubicBezTo>
                      <a:pt x="674" y="600"/>
                      <a:pt x="671" y="613"/>
                      <a:pt x="664" y="622"/>
                    </a:cubicBezTo>
                    <a:cubicBezTo>
                      <a:pt x="659" y="630"/>
                      <a:pt x="651" y="635"/>
                      <a:pt x="641" y="636"/>
                    </a:cubicBezTo>
                    <a:cubicBezTo>
                      <a:pt x="715" y="636"/>
                      <a:pt x="715" y="636"/>
                      <a:pt x="715" y="636"/>
                    </a:cubicBezTo>
                    <a:cubicBezTo>
                      <a:pt x="694" y="634"/>
                      <a:pt x="683" y="617"/>
                      <a:pt x="683" y="585"/>
                    </a:cubicBezTo>
                    <a:cubicBezTo>
                      <a:pt x="683" y="568"/>
                      <a:pt x="687" y="555"/>
                      <a:pt x="693" y="545"/>
                    </a:cubicBezTo>
                    <a:cubicBezTo>
                      <a:pt x="700" y="536"/>
                      <a:pt x="709" y="532"/>
                      <a:pt x="721" y="532"/>
                    </a:cubicBezTo>
                    <a:cubicBezTo>
                      <a:pt x="745" y="532"/>
                      <a:pt x="757" y="549"/>
                      <a:pt x="757" y="583"/>
                    </a:cubicBezTo>
                    <a:cubicBezTo>
                      <a:pt x="757" y="600"/>
                      <a:pt x="753" y="613"/>
                      <a:pt x="747" y="622"/>
                    </a:cubicBezTo>
                    <a:cubicBezTo>
                      <a:pt x="741" y="630"/>
                      <a:pt x="734" y="635"/>
                      <a:pt x="724" y="636"/>
                    </a:cubicBezTo>
                    <a:cubicBezTo>
                      <a:pt x="1046" y="636"/>
                      <a:pt x="1046" y="636"/>
                      <a:pt x="1046" y="636"/>
                    </a:cubicBezTo>
                    <a:cubicBezTo>
                      <a:pt x="1025" y="634"/>
                      <a:pt x="1015" y="617"/>
                      <a:pt x="1015" y="585"/>
                    </a:cubicBezTo>
                    <a:cubicBezTo>
                      <a:pt x="1015" y="568"/>
                      <a:pt x="1018" y="555"/>
                      <a:pt x="1025" y="545"/>
                    </a:cubicBezTo>
                    <a:cubicBezTo>
                      <a:pt x="1031" y="536"/>
                      <a:pt x="1040" y="532"/>
                      <a:pt x="1053" y="532"/>
                    </a:cubicBezTo>
                    <a:cubicBezTo>
                      <a:pt x="1076" y="532"/>
                      <a:pt x="1088" y="549"/>
                      <a:pt x="1088" y="583"/>
                    </a:cubicBezTo>
                    <a:cubicBezTo>
                      <a:pt x="1088" y="600"/>
                      <a:pt x="1085" y="613"/>
                      <a:pt x="1078" y="622"/>
                    </a:cubicBezTo>
                    <a:cubicBezTo>
                      <a:pt x="1073" y="630"/>
                      <a:pt x="1065" y="635"/>
                      <a:pt x="1055" y="636"/>
                    </a:cubicBezTo>
                    <a:cubicBezTo>
                      <a:pt x="1125" y="636"/>
                      <a:pt x="1125" y="636"/>
                      <a:pt x="1125" y="636"/>
                    </a:cubicBezTo>
                    <a:cubicBezTo>
                      <a:pt x="1125" y="635"/>
                      <a:pt x="1125" y="635"/>
                      <a:pt x="1125" y="635"/>
                    </a:cubicBezTo>
                    <a:cubicBezTo>
                      <a:pt x="1107" y="631"/>
                      <a:pt x="1098" y="615"/>
                      <a:pt x="1098" y="585"/>
                    </a:cubicBezTo>
                    <a:cubicBezTo>
                      <a:pt x="1098" y="568"/>
                      <a:pt x="1101" y="555"/>
                      <a:pt x="1107" y="545"/>
                    </a:cubicBezTo>
                    <a:cubicBezTo>
                      <a:pt x="1114" y="536"/>
                      <a:pt x="1123" y="532"/>
                      <a:pt x="1136" y="532"/>
                    </a:cubicBezTo>
                    <a:cubicBezTo>
                      <a:pt x="1159" y="532"/>
                      <a:pt x="1171" y="549"/>
                      <a:pt x="1171" y="583"/>
                    </a:cubicBezTo>
                    <a:cubicBezTo>
                      <a:pt x="1171" y="600"/>
                      <a:pt x="1168" y="613"/>
                      <a:pt x="1161" y="622"/>
                    </a:cubicBezTo>
                    <a:cubicBezTo>
                      <a:pt x="1156" y="630"/>
                      <a:pt x="1148" y="634"/>
                      <a:pt x="1139" y="636"/>
                    </a:cubicBezTo>
                    <a:cubicBezTo>
                      <a:pt x="1157" y="635"/>
                      <a:pt x="1175" y="631"/>
                      <a:pt x="1191" y="625"/>
                    </a:cubicBezTo>
                    <a:cubicBezTo>
                      <a:pt x="1184" y="616"/>
                      <a:pt x="1180" y="603"/>
                      <a:pt x="1180" y="585"/>
                    </a:cubicBezTo>
                    <a:cubicBezTo>
                      <a:pt x="1180" y="568"/>
                      <a:pt x="1184" y="555"/>
                      <a:pt x="1190" y="545"/>
                    </a:cubicBezTo>
                    <a:cubicBezTo>
                      <a:pt x="1197" y="536"/>
                      <a:pt x="1206" y="532"/>
                      <a:pt x="1218" y="532"/>
                    </a:cubicBezTo>
                    <a:cubicBezTo>
                      <a:pt x="1241" y="532"/>
                      <a:pt x="1252" y="547"/>
                      <a:pt x="1253" y="578"/>
                    </a:cubicBezTo>
                    <a:cubicBezTo>
                      <a:pt x="1275" y="552"/>
                      <a:pt x="1288" y="518"/>
                      <a:pt x="1288" y="481"/>
                    </a:cubicBezTo>
                    <a:cubicBezTo>
                      <a:pt x="1288" y="441"/>
                      <a:pt x="1273" y="405"/>
                      <a:pt x="1248" y="377"/>
                    </a:cubicBezTo>
                    <a:cubicBezTo>
                      <a:pt x="1252" y="385"/>
                      <a:pt x="1254" y="396"/>
                      <a:pt x="1254" y="410"/>
                    </a:cubicBezTo>
                    <a:cubicBezTo>
                      <a:pt x="1254" y="427"/>
                      <a:pt x="1250" y="440"/>
                      <a:pt x="1244" y="449"/>
                    </a:cubicBezTo>
                    <a:cubicBezTo>
                      <a:pt x="1238" y="459"/>
                      <a:pt x="1228" y="463"/>
                      <a:pt x="1216" y="463"/>
                    </a:cubicBezTo>
                    <a:cubicBezTo>
                      <a:pt x="1192" y="463"/>
                      <a:pt x="1180" y="446"/>
                      <a:pt x="1180" y="413"/>
                    </a:cubicBezTo>
                    <a:cubicBezTo>
                      <a:pt x="1180" y="395"/>
                      <a:pt x="1184" y="382"/>
                      <a:pt x="1190" y="373"/>
                    </a:cubicBezTo>
                    <a:cubicBezTo>
                      <a:pt x="1197" y="363"/>
                      <a:pt x="1206" y="359"/>
                      <a:pt x="1218" y="359"/>
                    </a:cubicBezTo>
                    <a:cubicBezTo>
                      <a:pt x="1223" y="359"/>
                      <a:pt x="1227" y="359"/>
                      <a:pt x="1230" y="361"/>
                    </a:cubicBezTo>
                    <a:cubicBezTo>
                      <a:pt x="1211" y="345"/>
                      <a:pt x="1189" y="335"/>
                      <a:pt x="1164" y="330"/>
                    </a:cubicBezTo>
                    <a:cubicBezTo>
                      <a:pt x="1157" y="329"/>
                      <a:pt x="1157" y="329"/>
                      <a:pt x="1157" y="329"/>
                    </a:cubicBezTo>
                    <a:cubicBezTo>
                      <a:pt x="1157" y="322"/>
                      <a:pt x="1157" y="322"/>
                      <a:pt x="1157" y="322"/>
                    </a:cubicBezTo>
                    <a:cubicBezTo>
                      <a:pt x="1154" y="310"/>
                      <a:pt x="1151" y="299"/>
                      <a:pt x="1147" y="288"/>
                    </a:cubicBezTo>
                    <a:cubicBezTo>
                      <a:pt x="1143" y="289"/>
                      <a:pt x="1139" y="290"/>
                      <a:pt x="1134" y="290"/>
                    </a:cubicBezTo>
                    <a:cubicBezTo>
                      <a:pt x="1110" y="290"/>
                      <a:pt x="1098" y="273"/>
                      <a:pt x="1098" y="240"/>
                    </a:cubicBezTo>
                    <a:cubicBezTo>
                      <a:pt x="1098" y="228"/>
                      <a:pt x="1099" y="219"/>
                      <a:pt x="1102" y="211"/>
                    </a:cubicBezTo>
                    <a:cubicBezTo>
                      <a:pt x="1067" y="170"/>
                      <a:pt x="1019" y="141"/>
                      <a:pt x="965" y="130"/>
                    </a:cubicBezTo>
                    <a:cubicBezTo>
                      <a:pt x="932" y="127"/>
                      <a:pt x="932" y="127"/>
                      <a:pt x="932" y="127"/>
                    </a:cubicBezTo>
                    <a:cubicBezTo>
                      <a:pt x="913" y="103"/>
                      <a:pt x="913" y="103"/>
                      <a:pt x="913" y="103"/>
                    </a:cubicBezTo>
                    <a:cubicBezTo>
                      <a:pt x="913" y="104"/>
                      <a:pt x="913" y="104"/>
                      <a:pt x="913" y="104"/>
                    </a:cubicBezTo>
                    <a:cubicBezTo>
                      <a:pt x="906" y="113"/>
                      <a:pt x="897" y="118"/>
                      <a:pt x="885" y="118"/>
                    </a:cubicBezTo>
                    <a:cubicBezTo>
                      <a:pt x="861" y="118"/>
                      <a:pt x="849" y="101"/>
                      <a:pt x="849" y="67"/>
                    </a:cubicBezTo>
                    <a:cubicBezTo>
                      <a:pt x="849" y="61"/>
                      <a:pt x="850" y="55"/>
                      <a:pt x="850" y="50"/>
                    </a:cubicBezTo>
                    <a:cubicBezTo>
                      <a:pt x="841" y="43"/>
                      <a:pt x="830" y="38"/>
                      <a:pt x="820" y="32"/>
                    </a:cubicBezTo>
                    <a:cubicBezTo>
                      <a:pt x="820" y="116"/>
                      <a:pt x="820" y="116"/>
                      <a:pt x="820" y="116"/>
                    </a:cubicBezTo>
                    <a:cubicBezTo>
                      <a:pt x="798" y="116"/>
                      <a:pt x="798" y="116"/>
                      <a:pt x="798" y="116"/>
                    </a:cubicBezTo>
                    <a:cubicBezTo>
                      <a:pt x="798" y="38"/>
                      <a:pt x="798" y="38"/>
                      <a:pt x="798" y="38"/>
                    </a:cubicBezTo>
                    <a:cubicBezTo>
                      <a:pt x="797" y="39"/>
                      <a:pt x="795" y="40"/>
                      <a:pt x="793" y="41"/>
                    </a:cubicBezTo>
                    <a:cubicBezTo>
                      <a:pt x="792" y="42"/>
                      <a:pt x="790" y="43"/>
                      <a:pt x="788" y="43"/>
                    </a:cubicBezTo>
                    <a:cubicBezTo>
                      <a:pt x="786" y="44"/>
                      <a:pt x="784" y="45"/>
                      <a:pt x="782" y="45"/>
                    </a:cubicBezTo>
                    <a:cubicBezTo>
                      <a:pt x="780" y="46"/>
                      <a:pt x="778" y="46"/>
                      <a:pt x="776" y="47"/>
                    </a:cubicBezTo>
                    <a:cubicBezTo>
                      <a:pt x="776" y="28"/>
                      <a:pt x="776" y="28"/>
                      <a:pt x="776" y="28"/>
                    </a:cubicBezTo>
                    <a:cubicBezTo>
                      <a:pt x="782" y="26"/>
                      <a:pt x="788" y="24"/>
                      <a:pt x="793" y="21"/>
                    </a:cubicBezTo>
                    <a:cubicBezTo>
                      <a:pt x="794" y="21"/>
                      <a:pt x="794" y="21"/>
                      <a:pt x="794" y="21"/>
                    </a:cubicBezTo>
                    <a:cubicBezTo>
                      <a:pt x="758" y="7"/>
                      <a:pt x="720" y="0"/>
                      <a:pt x="6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3" name="Freeform 24"/>
              <p:cNvSpPr>
                <a:spLocks/>
              </p:cNvSpPr>
              <p:nvPr userDrawn="1"/>
            </p:nvSpPr>
            <p:spPr bwMode="auto">
              <a:xfrm>
                <a:off x="4708" y="2670"/>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4" name="Freeform 25"/>
              <p:cNvSpPr>
                <a:spLocks/>
              </p:cNvSpPr>
              <p:nvPr userDrawn="1"/>
            </p:nvSpPr>
            <p:spPr bwMode="auto">
              <a:xfrm>
                <a:off x="4543" y="1974"/>
                <a:ext cx="54" cy="140"/>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9"/>
                      <a:pt x="27" y="35"/>
                    </a:cubicBezTo>
                    <a:cubicBezTo>
                      <a:pt x="27"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5" name="Freeform 26"/>
              <p:cNvSpPr>
                <a:spLocks/>
              </p:cNvSpPr>
              <p:nvPr userDrawn="1"/>
            </p:nvSpPr>
            <p:spPr bwMode="auto">
              <a:xfrm>
                <a:off x="4708" y="2322"/>
                <a:ext cx="56"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2"/>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6" name="Freeform 27"/>
              <p:cNvSpPr>
                <a:spLocks/>
              </p:cNvSpPr>
              <p:nvPr userDrawn="1"/>
            </p:nvSpPr>
            <p:spPr bwMode="auto">
              <a:xfrm>
                <a:off x="3211" y="2670"/>
                <a:ext cx="56"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7" name="Freeform 28"/>
              <p:cNvSpPr>
                <a:spLocks/>
              </p:cNvSpPr>
              <p:nvPr userDrawn="1"/>
            </p:nvSpPr>
            <p:spPr bwMode="auto">
              <a:xfrm>
                <a:off x="4874" y="2670"/>
                <a:ext cx="57" cy="141"/>
              </a:xfrm>
              <a:custGeom>
                <a:avLst/>
                <a:gdLst>
                  <a:gd name="T0" fmla="*/ 15 w 28"/>
                  <a:gd name="T1" fmla="*/ 0 h 70"/>
                  <a:gd name="T2" fmla="*/ 0 w 28"/>
                  <a:gd name="T3" fmla="*/ 36 h 70"/>
                  <a:gd name="T4" fmla="*/ 14 w 28"/>
                  <a:gd name="T5" fmla="*/ 70 h 70"/>
                  <a:gd name="T6" fmla="*/ 28 w 28"/>
                  <a:gd name="T7" fmla="*/ 35 h 70"/>
                  <a:gd name="T8" fmla="*/ 15 w 28"/>
                  <a:gd name="T9" fmla="*/ 0 h 70"/>
                </a:gdLst>
                <a:ahLst/>
                <a:cxnLst>
                  <a:cxn ang="0">
                    <a:pos x="T0" y="T1"/>
                  </a:cxn>
                  <a:cxn ang="0">
                    <a:pos x="T2" y="T3"/>
                  </a:cxn>
                  <a:cxn ang="0">
                    <a:pos x="T4" y="T5"/>
                  </a:cxn>
                  <a:cxn ang="0">
                    <a:pos x="T6" y="T7"/>
                  </a:cxn>
                  <a:cxn ang="0">
                    <a:pos x="T8" y="T9"/>
                  </a:cxn>
                </a:cxnLst>
                <a:rect l="0" t="0" r="r" b="b"/>
                <a:pathLst>
                  <a:path w="28" h="70">
                    <a:moveTo>
                      <a:pt x="15" y="0"/>
                    </a:moveTo>
                    <a:cubicBezTo>
                      <a:pt x="5" y="0"/>
                      <a:pt x="0" y="12"/>
                      <a:pt x="0" y="36"/>
                    </a:cubicBezTo>
                    <a:cubicBezTo>
                      <a:pt x="0" y="59"/>
                      <a:pt x="5" y="70"/>
                      <a:pt x="14" y="70"/>
                    </a:cubicBezTo>
                    <a:cubicBezTo>
                      <a:pt x="24" y="70"/>
                      <a:pt x="28" y="58"/>
                      <a:pt x="28" y="35"/>
                    </a:cubicBezTo>
                    <a:cubicBezTo>
                      <a:pt x="28" y="11"/>
                      <a:pt x="24"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8" name="Freeform 29"/>
              <p:cNvSpPr>
                <a:spLocks/>
              </p:cNvSpPr>
              <p:nvPr userDrawn="1"/>
            </p:nvSpPr>
            <p:spPr bwMode="auto">
              <a:xfrm>
                <a:off x="5041" y="2670"/>
                <a:ext cx="57" cy="135"/>
              </a:xfrm>
              <a:custGeom>
                <a:avLst/>
                <a:gdLst>
                  <a:gd name="T0" fmla="*/ 14 w 28"/>
                  <a:gd name="T1" fmla="*/ 0 h 67"/>
                  <a:gd name="T2" fmla="*/ 0 w 28"/>
                  <a:gd name="T3" fmla="*/ 36 h 67"/>
                  <a:gd name="T4" fmla="*/ 7 w 28"/>
                  <a:gd name="T5" fmla="*/ 67 h 67"/>
                  <a:gd name="T6" fmla="*/ 27 w 28"/>
                  <a:gd name="T7" fmla="*/ 53 h 67"/>
                  <a:gd name="T8" fmla="*/ 28 w 28"/>
                  <a:gd name="T9" fmla="*/ 35 h 67"/>
                  <a:gd name="T10" fmla="*/ 14 w 28"/>
                  <a:gd name="T11" fmla="*/ 0 h 67"/>
                </a:gdLst>
                <a:ahLst/>
                <a:cxnLst>
                  <a:cxn ang="0">
                    <a:pos x="T0" y="T1"/>
                  </a:cxn>
                  <a:cxn ang="0">
                    <a:pos x="T2" y="T3"/>
                  </a:cxn>
                  <a:cxn ang="0">
                    <a:pos x="T4" y="T5"/>
                  </a:cxn>
                  <a:cxn ang="0">
                    <a:pos x="T6" y="T7"/>
                  </a:cxn>
                  <a:cxn ang="0">
                    <a:pos x="T8" y="T9"/>
                  </a:cxn>
                  <a:cxn ang="0">
                    <a:pos x="T10" y="T11"/>
                  </a:cxn>
                </a:cxnLst>
                <a:rect l="0" t="0" r="r" b="b"/>
                <a:pathLst>
                  <a:path w="28" h="67">
                    <a:moveTo>
                      <a:pt x="14" y="0"/>
                    </a:moveTo>
                    <a:cubicBezTo>
                      <a:pt x="5" y="0"/>
                      <a:pt x="0" y="12"/>
                      <a:pt x="0" y="36"/>
                    </a:cubicBezTo>
                    <a:cubicBezTo>
                      <a:pt x="0" y="51"/>
                      <a:pt x="2" y="62"/>
                      <a:pt x="7" y="67"/>
                    </a:cubicBezTo>
                    <a:cubicBezTo>
                      <a:pt x="14" y="63"/>
                      <a:pt x="20" y="58"/>
                      <a:pt x="27" y="53"/>
                    </a:cubicBezTo>
                    <a:cubicBezTo>
                      <a:pt x="27" y="48"/>
                      <a:pt x="28" y="42"/>
                      <a:pt x="28" y="35"/>
                    </a:cubicBezTo>
                    <a:cubicBezTo>
                      <a:pt x="28"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9" name="Freeform 30"/>
              <p:cNvSpPr>
                <a:spLocks/>
              </p:cNvSpPr>
              <p:nvPr userDrawn="1"/>
            </p:nvSpPr>
            <p:spPr bwMode="auto">
              <a:xfrm>
                <a:off x="3544" y="2670"/>
                <a:ext cx="55" cy="141"/>
              </a:xfrm>
              <a:custGeom>
                <a:avLst/>
                <a:gdLst>
                  <a:gd name="T0" fmla="*/ 14 w 27"/>
                  <a:gd name="T1" fmla="*/ 0 h 70"/>
                  <a:gd name="T2" fmla="*/ 0 w 27"/>
                  <a:gd name="T3" fmla="*/ 36 h 70"/>
                  <a:gd name="T4" fmla="*/ 14 w 27"/>
                  <a:gd name="T5" fmla="*/ 70 h 70"/>
                  <a:gd name="T6" fmla="*/ 27 w 27"/>
                  <a:gd name="T7" fmla="*/ 35 h 70"/>
                  <a:gd name="T8" fmla="*/ 14 w 27"/>
                  <a:gd name="T9" fmla="*/ 0 h 70"/>
                </a:gdLst>
                <a:ahLst/>
                <a:cxnLst>
                  <a:cxn ang="0">
                    <a:pos x="T0" y="T1"/>
                  </a:cxn>
                  <a:cxn ang="0">
                    <a:pos x="T2" y="T3"/>
                  </a:cxn>
                  <a:cxn ang="0">
                    <a:pos x="T4" y="T5"/>
                  </a:cxn>
                  <a:cxn ang="0">
                    <a:pos x="T6" y="T7"/>
                  </a:cxn>
                  <a:cxn ang="0">
                    <a:pos x="T8" y="T9"/>
                  </a:cxn>
                </a:cxnLst>
                <a:rect l="0" t="0" r="r" b="b"/>
                <a:pathLst>
                  <a:path w="27" h="70">
                    <a:moveTo>
                      <a:pt x="14" y="0"/>
                    </a:moveTo>
                    <a:cubicBezTo>
                      <a:pt x="4" y="0"/>
                      <a:pt x="0" y="12"/>
                      <a:pt x="0" y="36"/>
                    </a:cubicBezTo>
                    <a:cubicBezTo>
                      <a:pt x="0" y="59"/>
                      <a:pt x="4" y="70"/>
                      <a:pt x="14" y="70"/>
                    </a:cubicBezTo>
                    <a:cubicBezTo>
                      <a:pt x="23" y="70"/>
                      <a:pt x="27" y="58"/>
                      <a:pt x="27" y="35"/>
                    </a:cubicBezTo>
                    <a:cubicBezTo>
                      <a:pt x="27" y="11"/>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0" name="Freeform 31"/>
              <p:cNvSpPr>
                <a:spLocks/>
              </p:cNvSpPr>
              <p:nvPr userDrawn="1"/>
            </p:nvSpPr>
            <p:spPr bwMode="auto">
              <a:xfrm>
                <a:off x="5041" y="2322"/>
                <a:ext cx="57" cy="141"/>
              </a:xfrm>
              <a:custGeom>
                <a:avLst/>
                <a:gdLst>
                  <a:gd name="T0" fmla="*/ 14 w 28"/>
                  <a:gd name="T1" fmla="*/ 0 h 70"/>
                  <a:gd name="T2" fmla="*/ 0 w 28"/>
                  <a:gd name="T3" fmla="*/ 36 h 70"/>
                  <a:gd name="T4" fmla="*/ 14 w 28"/>
                  <a:gd name="T5" fmla="*/ 70 h 70"/>
                  <a:gd name="T6" fmla="*/ 28 w 28"/>
                  <a:gd name="T7" fmla="*/ 35 h 70"/>
                  <a:gd name="T8" fmla="*/ 14 w 28"/>
                  <a:gd name="T9" fmla="*/ 0 h 70"/>
                </a:gdLst>
                <a:ahLst/>
                <a:cxnLst>
                  <a:cxn ang="0">
                    <a:pos x="T0" y="T1"/>
                  </a:cxn>
                  <a:cxn ang="0">
                    <a:pos x="T2" y="T3"/>
                  </a:cxn>
                  <a:cxn ang="0">
                    <a:pos x="T4" y="T5"/>
                  </a:cxn>
                  <a:cxn ang="0">
                    <a:pos x="T6" y="T7"/>
                  </a:cxn>
                  <a:cxn ang="0">
                    <a:pos x="T8" y="T9"/>
                  </a:cxn>
                </a:cxnLst>
                <a:rect l="0" t="0" r="r" b="b"/>
                <a:pathLst>
                  <a:path w="28" h="70">
                    <a:moveTo>
                      <a:pt x="14" y="0"/>
                    </a:moveTo>
                    <a:cubicBezTo>
                      <a:pt x="5" y="0"/>
                      <a:pt x="0" y="12"/>
                      <a:pt x="0" y="36"/>
                    </a:cubicBezTo>
                    <a:cubicBezTo>
                      <a:pt x="0" y="59"/>
                      <a:pt x="5" y="70"/>
                      <a:pt x="14" y="70"/>
                    </a:cubicBezTo>
                    <a:cubicBezTo>
                      <a:pt x="23" y="70"/>
                      <a:pt x="28" y="58"/>
                      <a:pt x="28" y="35"/>
                    </a:cubicBezTo>
                    <a:cubicBezTo>
                      <a:pt x="28" y="12"/>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grpSp>
        <p:nvGrpSpPr>
          <p:cNvPr id="224" name="Group 223"/>
          <p:cNvGrpSpPr/>
          <p:nvPr userDrawn="1"/>
        </p:nvGrpSpPr>
        <p:grpSpPr>
          <a:xfrm>
            <a:off x="7529738" y="3382479"/>
            <a:ext cx="3616490" cy="2396343"/>
            <a:chOff x="7541904" y="3447414"/>
            <a:chExt cx="3190748" cy="2113939"/>
          </a:xfrm>
        </p:grpSpPr>
        <p:grpSp>
          <p:nvGrpSpPr>
            <p:cNvPr id="190" name="Group 189"/>
            <p:cNvGrpSpPr/>
            <p:nvPr userDrawn="1"/>
          </p:nvGrpSpPr>
          <p:grpSpPr>
            <a:xfrm>
              <a:off x="7964241" y="3447414"/>
              <a:ext cx="2533048" cy="1920235"/>
              <a:chOff x="7315504" y="2119178"/>
              <a:chExt cx="4230285" cy="3206864"/>
            </a:xfrm>
          </p:grpSpPr>
          <p:sp>
            <p:nvSpPr>
              <p:cNvPr id="188" name="Rectangle 187"/>
              <p:cNvSpPr/>
              <p:nvPr userDrawn="1"/>
            </p:nvSpPr>
            <p:spPr bwMode="auto">
              <a:xfrm>
                <a:off x="8881447" y="4503099"/>
                <a:ext cx="1098392" cy="640065"/>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315504" y="2119178"/>
                <a:ext cx="4230285" cy="274968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userDrawn="1"/>
            </p:nvSpPr>
            <p:spPr bwMode="auto">
              <a:xfrm>
                <a:off x="7467901" y="2263395"/>
                <a:ext cx="3925489" cy="246124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userDrawn="1"/>
            </p:nvSpPr>
            <p:spPr bwMode="auto">
              <a:xfrm>
                <a:off x="8480135" y="5143165"/>
                <a:ext cx="1901015" cy="182877"/>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6" name="Group 205"/>
            <p:cNvGrpSpPr/>
            <p:nvPr userDrawn="1"/>
          </p:nvGrpSpPr>
          <p:grpSpPr>
            <a:xfrm>
              <a:off x="7541904" y="4598405"/>
              <a:ext cx="1463018" cy="950962"/>
              <a:chOff x="6675438" y="3920988"/>
              <a:chExt cx="1463018" cy="950962"/>
            </a:xfrm>
          </p:grpSpPr>
          <p:grpSp>
            <p:nvGrpSpPr>
              <p:cNvPr id="194" name="Group 193"/>
              <p:cNvGrpSpPr/>
              <p:nvPr userDrawn="1"/>
            </p:nvGrpSpPr>
            <p:grpSpPr>
              <a:xfrm>
                <a:off x="6675438" y="3920988"/>
                <a:ext cx="1463018" cy="950962"/>
                <a:chOff x="6675438" y="3771579"/>
                <a:chExt cx="1692878" cy="1100371"/>
              </a:xfrm>
            </p:grpSpPr>
            <p:sp>
              <p:nvSpPr>
                <p:cNvPr id="191" name="Rectangle 190"/>
                <p:cNvSpPr/>
                <p:nvPr userDrawn="1"/>
              </p:nvSpPr>
              <p:spPr bwMode="auto">
                <a:xfrm>
                  <a:off x="6675438" y="3771579"/>
                  <a:ext cx="1692878" cy="110037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userDrawn="1"/>
              </p:nvSpPr>
              <p:spPr bwMode="auto">
                <a:xfrm>
                  <a:off x="6776054" y="3880115"/>
                  <a:ext cx="1491646" cy="848656"/>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03" name="Oval 202"/>
              <p:cNvSpPr/>
              <p:nvPr userDrawn="1"/>
            </p:nvSpPr>
            <p:spPr bwMode="auto">
              <a:xfrm flipH="1">
                <a:off x="7364694" y="4771587"/>
                <a:ext cx="80010" cy="76055"/>
              </a:xfrm>
              <a:prstGeom prst="ellipse">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7" name="Group 206"/>
            <p:cNvGrpSpPr/>
            <p:nvPr userDrawn="1"/>
          </p:nvGrpSpPr>
          <p:grpSpPr>
            <a:xfrm>
              <a:off x="10126475" y="4483410"/>
              <a:ext cx="606177" cy="1077943"/>
              <a:chOff x="10882616" y="3790920"/>
              <a:chExt cx="606177" cy="1077943"/>
            </a:xfrm>
          </p:grpSpPr>
          <p:grpSp>
            <p:nvGrpSpPr>
              <p:cNvPr id="195" name="Group 194"/>
              <p:cNvGrpSpPr/>
              <p:nvPr userDrawn="1"/>
            </p:nvGrpSpPr>
            <p:grpSpPr>
              <a:xfrm rot="16200000">
                <a:off x="10646733" y="4026803"/>
                <a:ext cx="1077943" cy="606177"/>
                <a:chOff x="6675439" y="3771580"/>
                <a:chExt cx="1428932" cy="1100371"/>
              </a:xfrm>
            </p:grpSpPr>
            <p:sp>
              <p:nvSpPr>
                <p:cNvPr id="196" name="Rectangle 195"/>
                <p:cNvSpPr/>
                <p:nvPr userDrawn="1"/>
              </p:nvSpPr>
              <p:spPr bwMode="auto">
                <a:xfrm>
                  <a:off x="6675439" y="3771580"/>
                  <a:ext cx="1428932" cy="110037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userDrawn="1"/>
              </p:nvSpPr>
              <p:spPr bwMode="auto">
                <a:xfrm>
                  <a:off x="6879984" y="3881735"/>
                  <a:ext cx="1143165" cy="880058"/>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Rectangle 200"/>
              <p:cNvSpPr/>
              <p:nvPr userDrawn="1"/>
            </p:nvSpPr>
            <p:spPr bwMode="auto">
              <a:xfrm rot="16200000">
                <a:off x="10981112" y="4708875"/>
                <a:ext cx="67737" cy="14336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userDrawn="1"/>
            </p:nvSpPr>
            <p:spPr bwMode="auto">
              <a:xfrm rot="16200000">
                <a:off x="11151835" y="4708875"/>
                <a:ext cx="67737" cy="14336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userDrawn="1"/>
            </p:nvSpPr>
            <p:spPr bwMode="auto">
              <a:xfrm rot="16200000">
                <a:off x="11322558" y="4708875"/>
                <a:ext cx="67737" cy="14336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6" name="Group 95"/>
          <p:cNvGrpSpPr/>
          <p:nvPr userDrawn="1"/>
        </p:nvGrpSpPr>
        <p:grpSpPr>
          <a:xfrm>
            <a:off x="459103" y="5435107"/>
            <a:ext cx="2139996" cy="454926"/>
            <a:chOff x="2235201" y="5027614"/>
            <a:chExt cx="3160712" cy="671816"/>
          </a:xfrm>
        </p:grpSpPr>
        <p:sp>
          <p:nvSpPr>
            <p:cNvPr id="97"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98"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99"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00"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01"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02"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03"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sp>
          <p:nvSpPr>
            <p:cNvPr id="104"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FFFFFF"/>
                </a:solidFill>
              </a:endParaRPr>
            </a:p>
          </p:txBody>
        </p:sp>
        <p:grpSp>
          <p:nvGrpSpPr>
            <p:cNvPr id="105" name="Group 104"/>
            <p:cNvGrpSpPr/>
            <p:nvPr/>
          </p:nvGrpSpPr>
          <p:grpSpPr>
            <a:xfrm>
              <a:off x="2746376" y="5544737"/>
              <a:ext cx="2138362" cy="154693"/>
              <a:chOff x="2395538" y="5508609"/>
              <a:chExt cx="2765425" cy="200056"/>
            </a:xfrm>
            <a:solidFill>
              <a:schemeClr val="bg2">
                <a:lumMod val="50000"/>
              </a:schemeClr>
            </a:solidFill>
          </p:grpSpPr>
          <p:sp>
            <p:nvSpPr>
              <p:cNvPr id="106"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07"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08"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gradFill>
                    <a:gsLst>
                      <a:gs pos="0">
                        <a:srgbClr val="FFFFFF"/>
                      </a:gs>
                      <a:gs pos="100000">
                        <a:srgbClr val="FFFFFF"/>
                      </a:gs>
                    </a:gsLst>
                    <a:lin ang="5400000" scaled="1"/>
                  </a:gradFill>
                </a:endParaRPr>
              </a:p>
            </p:txBody>
          </p:sp>
          <p:sp>
            <p:nvSpPr>
              <p:cNvPr id="109"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10"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11"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12"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113"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bg1"/>
                </a:solidFill>
              </a:defRPr>
            </a:lvl1pPr>
            <a:lvl2pPr marL="0" indent="0">
              <a:buNone/>
              <a:defRPr sz="1959"/>
            </a:lvl2pPr>
            <a:lvl3pPr marL="226957" indent="0">
              <a:buNone/>
              <a:tabLst/>
              <a:defRPr sz="1959"/>
            </a:lvl3pPr>
            <a:lvl4pPr marL="450807" indent="0">
              <a:buNone/>
              <a:defRPr/>
            </a:lvl4pPr>
            <a:lvl5pPr marL="67154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4217"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8512"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dirty="0">
              <a:gradFill>
                <a:gsLst>
                  <a:gs pos="0">
                    <a:srgbClr val="FFFFFF"/>
                  </a:gs>
                  <a:gs pos="100000">
                    <a:srgbClr val="FFFFFF"/>
                  </a:gs>
                </a:gsLst>
                <a:lin ang="5400000" scaled="0"/>
              </a:gradFill>
            </a:endParaRPr>
          </a:p>
        </p:txBody>
      </p:sp>
      <p:sp>
        <p:nvSpPr>
          <p:cNvPr id="5"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dirty="0">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kern="0" spc="-49" dirty="0">
              <a:gradFill>
                <a:gsLst>
                  <a:gs pos="0">
                    <a:srgbClr val="FFFFFF"/>
                  </a:gs>
                  <a:gs pos="100000">
                    <a:srgbClr val="FFFFFF"/>
                  </a:gs>
                </a:gsLst>
                <a:lin ang="5400000" scaled="0"/>
              </a:gradFill>
            </a:endParaRPr>
          </a:p>
        </p:txBody>
      </p:sp>
      <p:sp>
        <p:nvSpPr>
          <p:cNvPr id="8" name="Title 1"/>
          <p:cNvSpPr>
            <a:spLocks noGrp="1"/>
          </p:cNvSpPr>
          <p:nvPr>
            <p:ph type="title"/>
          </p:nvPr>
        </p:nvSpPr>
        <p:spPr>
          <a:xfrm>
            <a:off x="269242" y="289513"/>
            <a:ext cx="5378550" cy="1493941"/>
          </a:xfrm>
        </p:spPr>
        <p:txBody>
          <a:bodyPr/>
          <a:lstStyle>
            <a:lvl1pPr>
              <a:defRPr sz="4705">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accent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433164"/>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459102" y="470067"/>
            <a:ext cx="1421412" cy="309218"/>
            <a:chOff x="468308" y="479425"/>
            <a:chExt cx="1449914" cy="315374"/>
          </a:xfrm>
        </p:grpSpPr>
        <p:pic>
          <p:nvPicPr>
            <p:cNvPr id="7" name="Picture 6"/>
            <p:cNvPicPr>
              <a:picLocks noChangeAspect="1"/>
            </p:cNvPicPr>
            <p:nvPr userDrawn="1"/>
          </p:nvPicPr>
          <p:blipFill rotWithShape="1">
            <a:blip r:embed="rId2"/>
            <a:srcRect l="25124"/>
            <a:stretch/>
          </p:blipFill>
          <p:spPr>
            <a:xfrm>
              <a:off x="833791" y="484256"/>
              <a:ext cx="1084431" cy="310543"/>
            </a:xfrm>
            <a:prstGeom prst="rect">
              <a:avLst/>
            </a:prstGeom>
          </p:spPr>
        </p:pic>
        <p:pic>
          <p:nvPicPr>
            <p:cNvPr id="8" name="Picture 7"/>
            <p:cNvPicPr>
              <a:picLocks noChangeAspect="1"/>
            </p:cNvPicPr>
            <p:nvPr userDrawn="1"/>
          </p:nvPicPr>
          <p:blipFill>
            <a:blip r:embed="rId3"/>
            <a:stretch>
              <a:fillRect/>
            </a:stretch>
          </p:blipFill>
          <p:spPr bwMode="black">
            <a:xfrm>
              <a:off x="468308" y="479425"/>
              <a:ext cx="310896" cy="310896"/>
            </a:xfrm>
            <a:prstGeom prst="rect">
              <a:avLst/>
            </a:prstGeom>
          </p:spPr>
        </p:pic>
      </p:grpSp>
      <p:grpSp>
        <p:nvGrpSpPr>
          <p:cNvPr id="11" name="Group 10"/>
          <p:cNvGrpSpPr/>
          <p:nvPr userDrawn="1"/>
        </p:nvGrpSpPr>
        <p:grpSpPr>
          <a:xfrm>
            <a:off x="459103" y="5435107"/>
            <a:ext cx="2139996" cy="454926"/>
            <a:chOff x="2235201" y="5027614"/>
            <a:chExt cx="3160712" cy="671816"/>
          </a:xfrm>
        </p:grpSpPr>
        <p:sp>
          <p:nvSpPr>
            <p:cNvPr id="13" name="Freeform 12"/>
            <p:cNvSpPr>
              <a:spLocks/>
            </p:cNvSpPr>
            <p:nvPr/>
          </p:nvSpPr>
          <p:spPr bwMode="auto">
            <a:xfrm>
              <a:off x="2235201" y="5027614"/>
              <a:ext cx="258762" cy="347663"/>
            </a:xfrm>
            <a:custGeom>
              <a:avLst/>
              <a:gdLst>
                <a:gd name="T0" fmla="*/ 49 w 49"/>
                <a:gd name="T1" fmla="*/ 62 h 66"/>
                <a:gd name="T2" fmla="*/ 31 w 49"/>
                <a:gd name="T3" fmla="*/ 66 h 66"/>
                <a:gd name="T4" fmla="*/ 8 w 49"/>
                <a:gd name="T5" fmla="*/ 57 h 66"/>
                <a:gd name="T6" fmla="*/ 0 w 49"/>
                <a:gd name="T7" fmla="*/ 34 h 66"/>
                <a:gd name="T8" fmla="*/ 9 w 49"/>
                <a:gd name="T9" fmla="*/ 9 h 66"/>
                <a:gd name="T10" fmla="*/ 34 w 49"/>
                <a:gd name="T11" fmla="*/ 0 h 66"/>
                <a:gd name="T12" fmla="*/ 49 w 49"/>
                <a:gd name="T13" fmla="*/ 2 h 66"/>
                <a:gd name="T14" fmla="*/ 49 w 49"/>
                <a:gd name="T15" fmla="*/ 16 h 66"/>
                <a:gd name="T16" fmla="*/ 35 w 49"/>
                <a:gd name="T17" fmla="*/ 12 h 66"/>
                <a:gd name="T18" fmla="*/ 20 w 49"/>
                <a:gd name="T19" fmla="*/ 18 h 66"/>
                <a:gd name="T20" fmla="*/ 15 w 49"/>
                <a:gd name="T21" fmla="*/ 33 h 66"/>
                <a:gd name="T22" fmla="*/ 20 w 49"/>
                <a:gd name="T23" fmla="*/ 48 h 66"/>
                <a:gd name="T24" fmla="*/ 34 w 49"/>
                <a:gd name="T25" fmla="*/ 53 h 66"/>
                <a:gd name="T26" fmla="*/ 49 w 49"/>
                <a:gd name="T27" fmla="*/ 49 h 66"/>
                <a:gd name="T28" fmla="*/ 49 w 49"/>
                <a:gd name="T29"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6">
                  <a:moveTo>
                    <a:pt x="49" y="62"/>
                  </a:moveTo>
                  <a:cubicBezTo>
                    <a:pt x="45" y="64"/>
                    <a:pt x="39" y="66"/>
                    <a:pt x="31" y="66"/>
                  </a:cubicBezTo>
                  <a:cubicBezTo>
                    <a:pt x="22" y="66"/>
                    <a:pt x="14" y="63"/>
                    <a:pt x="8" y="57"/>
                  </a:cubicBezTo>
                  <a:cubicBezTo>
                    <a:pt x="3" y="51"/>
                    <a:pt x="0" y="44"/>
                    <a:pt x="0" y="34"/>
                  </a:cubicBezTo>
                  <a:cubicBezTo>
                    <a:pt x="0" y="24"/>
                    <a:pt x="3" y="16"/>
                    <a:pt x="9" y="9"/>
                  </a:cubicBezTo>
                  <a:cubicBezTo>
                    <a:pt x="16" y="3"/>
                    <a:pt x="24" y="0"/>
                    <a:pt x="34" y="0"/>
                  </a:cubicBezTo>
                  <a:cubicBezTo>
                    <a:pt x="40" y="0"/>
                    <a:pt x="45" y="0"/>
                    <a:pt x="49" y="2"/>
                  </a:cubicBezTo>
                  <a:cubicBezTo>
                    <a:pt x="49" y="16"/>
                    <a:pt x="49" y="16"/>
                    <a:pt x="49" y="16"/>
                  </a:cubicBezTo>
                  <a:cubicBezTo>
                    <a:pt x="45" y="13"/>
                    <a:pt x="40" y="12"/>
                    <a:pt x="35" y="12"/>
                  </a:cubicBezTo>
                  <a:cubicBezTo>
                    <a:pt x="29" y="12"/>
                    <a:pt x="24" y="14"/>
                    <a:pt x="20" y="18"/>
                  </a:cubicBezTo>
                  <a:cubicBezTo>
                    <a:pt x="17" y="21"/>
                    <a:pt x="15" y="27"/>
                    <a:pt x="15" y="33"/>
                  </a:cubicBezTo>
                  <a:cubicBezTo>
                    <a:pt x="15" y="39"/>
                    <a:pt x="17" y="44"/>
                    <a:pt x="20" y="48"/>
                  </a:cubicBezTo>
                  <a:cubicBezTo>
                    <a:pt x="24" y="51"/>
                    <a:pt x="28" y="53"/>
                    <a:pt x="34" y="53"/>
                  </a:cubicBezTo>
                  <a:cubicBezTo>
                    <a:pt x="40" y="53"/>
                    <a:pt x="45" y="52"/>
                    <a:pt x="49" y="49"/>
                  </a:cubicBezTo>
                  <a:lnTo>
                    <a:pt x="49" y="62"/>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4" name="Freeform 13"/>
            <p:cNvSpPr>
              <a:spLocks/>
            </p:cNvSpPr>
            <p:nvPr/>
          </p:nvSpPr>
          <p:spPr bwMode="auto">
            <a:xfrm>
              <a:off x="2651126" y="5032376"/>
              <a:ext cx="201612" cy="333375"/>
            </a:xfrm>
            <a:custGeom>
              <a:avLst/>
              <a:gdLst>
                <a:gd name="T0" fmla="*/ 127 w 127"/>
                <a:gd name="T1" fmla="*/ 210 h 210"/>
                <a:gd name="T2" fmla="*/ 0 w 127"/>
                <a:gd name="T3" fmla="*/ 210 h 210"/>
                <a:gd name="T4" fmla="*/ 0 w 127"/>
                <a:gd name="T5" fmla="*/ 0 h 210"/>
                <a:gd name="T6" fmla="*/ 47 w 127"/>
                <a:gd name="T7" fmla="*/ 0 h 210"/>
                <a:gd name="T8" fmla="*/ 47 w 127"/>
                <a:gd name="T9" fmla="*/ 173 h 210"/>
                <a:gd name="T10" fmla="*/ 127 w 127"/>
                <a:gd name="T11" fmla="*/ 173 h 210"/>
                <a:gd name="T12" fmla="*/ 127 w 127"/>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27" h="210">
                  <a:moveTo>
                    <a:pt x="127" y="210"/>
                  </a:moveTo>
                  <a:lnTo>
                    <a:pt x="0" y="210"/>
                  </a:lnTo>
                  <a:lnTo>
                    <a:pt x="0" y="0"/>
                  </a:lnTo>
                  <a:lnTo>
                    <a:pt x="47" y="0"/>
                  </a:lnTo>
                  <a:lnTo>
                    <a:pt x="47" y="173"/>
                  </a:lnTo>
                  <a:lnTo>
                    <a:pt x="127" y="173"/>
                  </a:lnTo>
                  <a:lnTo>
                    <a:pt x="127" y="210"/>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5" name="Freeform 14"/>
            <p:cNvSpPr>
              <a:spLocks noEditPoints="1"/>
            </p:cNvSpPr>
            <p:nvPr/>
          </p:nvSpPr>
          <p:spPr bwMode="auto">
            <a:xfrm>
              <a:off x="2957513" y="5027614"/>
              <a:ext cx="333375" cy="347663"/>
            </a:xfrm>
            <a:custGeom>
              <a:avLst/>
              <a:gdLst>
                <a:gd name="T0" fmla="*/ 31 w 63"/>
                <a:gd name="T1" fmla="*/ 66 h 66"/>
                <a:gd name="T2" fmla="*/ 9 w 63"/>
                <a:gd name="T3" fmla="*/ 57 h 66"/>
                <a:gd name="T4" fmla="*/ 0 w 63"/>
                <a:gd name="T5" fmla="*/ 33 h 66"/>
                <a:gd name="T6" fmla="*/ 9 w 63"/>
                <a:gd name="T7" fmla="*/ 9 h 66"/>
                <a:gd name="T8" fmla="*/ 32 w 63"/>
                <a:gd name="T9" fmla="*/ 0 h 66"/>
                <a:gd name="T10" fmla="*/ 54 w 63"/>
                <a:gd name="T11" fmla="*/ 9 h 66"/>
                <a:gd name="T12" fmla="*/ 63 w 63"/>
                <a:gd name="T13" fmla="*/ 32 h 66"/>
                <a:gd name="T14" fmla="*/ 54 w 63"/>
                <a:gd name="T15" fmla="*/ 56 h 66"/>
                <a:gd name="T16" fmla="*/ 31 w 63"/>
                <a:gd name="T17" fmla="*/ 66 h 66"/>
                <a:gd name="T18" fmla="*/ 32 w 63"/>
                <a:gd name="T19" fmla="*/ 12 h 66"/>
                <a:gd name="T20" fmla="*/ 20 w 63"/>
                <a:gd name="T21" fmla="*/ 18 h 66"/>
                <a:gd name="T22" fmla="*/ 15 w 63"/>
                <a:gd name="T23" fmla="*/ 33 h 66"/>
                <a:gd name="T24" fmla="*/ 20 w 63"/>
                <a:gd name="T25" fmla="*/ 48 h 66"/>
                <a:gd name="T26" fmla="*/ 31 w 63"/>
                <a:gd name="T27" fmla="*/ 53 h 66"/>
                <a:gd name="T28" fmla="*/ 43 w 63"/>
                <a:gd name="T29" fmla="*/ 48 h 66"/>
                <a:gd name="T30" fmla="*/ 47 w 63"/>
                <a:gd name="T31" fmla="*/ 33 h 66"/>
                <a:gd name="T32" fmla="*/ 43 w 63"/>
                <a:gd name="T33" fmla="*/ 18 h 66"/>
                <a:gd name="T34" fmla="*/ 32 w 63"/>
                <a:gd name="T35"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66">
                  <a:moveTo>
                    <a:pt x="31" y="66"/>
                  </a:moveTo>
                  <a:cubicBezTo>
                    <a:pt x="22" y="66"/>
                    <a:pt x="15" y="63"/>
                    <a:pt x="9" y="57"/>
                  </a:cubicBezTo>
                  <a:cubicBezTo>
                    <a:pt x="3" y="51"/>
                    <a:pt x="0" y="43"/>
                    <a:pt x="0" y="33"/>
                  </a:cubicBezTo>
                  <a:cubicBezTo>
                    <a:pt x="0" y="23"/>
                    <a:pt x="3" y="15"/>
                    <a:pt x="9" y="9"/>
                  </a:cubicBezTo>
                  <a:cubicBezTo>
                    <a:pt x="15" y="3"/>
                    <a:pt x="22" y="0"/>
                    <a:pt x="32" y="0"/>
                  </a:cubicBezTo>
                  <a:cubicBezTo>
                    <a:pt x="41" y="0"/>
                    <a:pt x="49" y="3"/>
                    <a:pt x="54" y="9"/>
                  </a:cubicBezTo>
                  <a:cubicBezTo>
                    <a:pt x="60" y="15"/>
                    <a:pt x="63" y="22"/>
                    <a:pt x="63" y="32"/>
                  </a:cubicBezTo>
                  <a:cubicBezTo>
                    <a:pt x="63" y="42"/>
                    <a:pt x="60" y="50"/>
                    <a:pt x="54" y="56"/>
                  </a:cubicBezTo>
                  <a:cubicBezTo>
                    <a:pt x="48" y="62"/>
                    <a:pt x="40" y="66"/>
                    <a:pt x="31" y="66"/>
                  </a:cubicBezTo>
                  <a:close/>
                  <a:moveTo>
                    <a:pt x="32" y="12"/>
                  </a:moveTo>
                  <a:cubicBezTo>
                    <a:pt x="27" y="12"/>
                    <a:pt x="23" y="14"/>
                    <a:pt x="20" y="18"/>
                  </a:cubicBezTo>
                  <a:cubicBezTo>
                    <a:pt x="17" y="21"/>
                    <a:pt x="15" y="26"/>
                    <a:pt x="15" y="33"/>
                  </a:cubicBezTo>
                  <a:cubicBezTo>
                    <a:pt x="15" y="39"/>
                    <a:pt x="17" y="44"/>
                    <a:pt x="20" y="48"/>
                  </a:cubicBezTo>
                  <a:cubicBezTo>
                    <a:pt x="23" y="51"/>
                    <a:pt x="27" y="53"/>
                    <a:pt x="31" y="53"/>
                  </a:cubicBezTo>
                  <a:cubicBezTo>
                    <a:pt x="36" y="53"/>
                    <a:pt x="40" y="51"/>
                    <a:pt x="43" y="48"/>
                  </a:cubicBezTo>
                  <a:cubicBezTo>
                    <a:pt x="46" y="44"/>
                    <a:pt x="47" y="39"/>
                    <a:pt x="47" y="33"/>
                  </a:cubicBezTo>
                  <a:cubicBezTo>
                    <a:pt x="47" y="26"/>
                    <a:pt x="46" y="21"/>
                    <a:pt x="43" y="18"/>
                  </a:cubicBezTo>
                  <a:cubicBezTo>
                    <a:pt x="40" y="14"/>
                    <a:pt x="37" y="12"/>
                    <a:pt x="32" y="1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6" name="Freeform 15"/>
            <p:cNvSpPr>
              <a:spLocks/>
            </p:cNvSpPr>
            <p:nvPr/>
          </p:nvSpPr>
          <p:spPr bwMode="auto">
            <a:xfrm>
              <a:off x="3438526" y="5032376"/>
              <a:ext cx="274637" cy="342900"/>
            </a:xfrm>
            <a:custGeom>
              <a:avLst/>
              <a:gdLst>
                <a:gd name="T0" fmla="*/ 52 w 52"/>
                <a:gd name="T1" fmla="*/ 36 h 65"/>
                <a:gd name="T2" fmla="*/ 25 w 52"/>
                <a:gd name="T3" fmla="*/ 65 h 65"/>
                <a:gd name="T4" fmla="*/ 0 w 52"/>
                <a:gd name="T5" fmla="*/ 37 h 65"/>
                <a:gd name="T6" fmla="*/ 0 w 52"/>
                <a:gd name="T7" fmla="*/ 0 h 65"/>
                <a:gd name="T8" fmla="*/ 14 w 52"/>
                <a:gd name="T9" fmla="*/ 0 h 65"/>
                <a:gd name="T10" fmla="*/ 14 w 52"/>
                <a:gd name="T11" fmla="*/ 37 h 65"/>
                <a:gd name="T12" fmla="*/ 26 w 52"/>
                <a:gd name="T13" fmla="*/ 52 h 65"/>
                <a:gd name="T14" fmla="*/ 38 w 52"/>
                <a:gd name="T15" fmla="*/ 37 h 65"/>
                <a:gd name="T16" fmla="*/ 38 w 52"/>
                <a:gd name="T17" fmla="*/ 0 h 65"/>
                <a:gd name="T18" fmla="*/ 52 w 52"/>
                <a:gd name="T19" fmla="*/ 0 h 65"/>
                <a:gd name="T20" fmla="*/ 52 w 52"/>
                <a:gd name="T21"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65">
                  <a:moveTo>
                    <a:pt x="52" y="36"/>
                  </a:moveTo>
                  <a:cubicBezTo>
                    <a:pt x="52" y="55"/>
                    <a:pt x="43" y="65"/>
                    <a:pt x="25" y="65"/>
                  </a:cubicBezTo>
                  <a:cubicBezTo>
                    <a:pt x="8" y="65"/>
                    <a:pt x="0" y="55"/>
                    <a:pt x="0" y="37"/>
                  </a:cubicBezTo>
                  <a:cubicBezTo>
                    <a:pt x="0" y="0"/>
                    <a:pt x="0" y="0"/>
                    <a:pt x="0" y="0"/>
                  </a:cubicBezTo>
                  <a:cubicBezTo>
                    <a:pt x="14" y="0"/>
                    <a:pt x="14" y="0"/>
                    <a:pt x="14" y="0"/>
                  </a:cubicBezTo>
                  <a:cubicBezTo>
                    <a:pt x="14" y="37"/>
                    <a:pt x="14" y="37"/>
                    <a:pt x="14" y="37"/>
                  </a:cubicBezTo>
                  <a:cubicBezTo>
                    <a:pt x="14" y="47"/>
                    <a:pt x="18" y="52"/>
                    <a:pt x="26" y="52"/>
                  </a:cubicBezTo>
                  <a:cubicBezTo>
                    <a:pt x="34" y="52"/>
                    <a:pt x="38" y="47"/>
                    <a:pt x="38" y="37"/>
                  </a:cubicBezTo>
                  <a:cubicBezTo>
                    <a:pt x="38" y="0"/>
                    <a:pt x="38" y="0"/>
                    <a:pt x="38" y="0"/>
                  </a:cubicBezTo>
                  <a:cubicBezTo>
                    <a:pt x="52" y="0"/>
                    <a:pt x="52" y="0"/>
                    <a:pt x="52" y="0"/>
                  </a:cubicBezTo>
                  <a:lnTo>
                    <a:pt x="52" y="3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7" name="Freeform 16"/>
            <p:cNvSpPr>
              <a:spLocks noEditPoints="1"/>
            </p:cNvSpPr>
            <p:nvPr/>
          </p:nvSpPr>
          <p:spPr bwMode="auto">
            <a:xfrm>
              <a:off x="3881438" y="5032376"/>
              <a:ext cx="301625" cy="333375"/>
            </a:xfrm>
            <a:custGeom>
              <a:avLst/>
              <a:gdLst>
                <a:gd name="T0" fmla="*/ 0 w 57"/>
                <a:gd name="T1" fmla="*/ 63 h 63"/>
                <a:gd name="T2" fmla="*/ 0 w 57"/>
                <a:gd name="T3" fmla="*/ 0 h 63"/>
                <a:gd name="T4" fmla="*/ 23 w 57"/>
                <a:gd name="T5" fmla="*/ 0 h 63"/>
                <a:gd name="T6" fmla="*/ 57 w 57"/>
                <a:gd name="T7" fmla="*/ 31 h 63"/>
                <a:gd name="T8" fmla="*/ 47 w 57"/>
                <a:gd name="T9" fmla="*/ 55 h 63"/>
                <a:gd name="T10" fmla="*/ 23 w 57"/>
                <a:gd name="T11" fmla="*/ 63 h 63"/>
                <a:gd name="T12" fmla="*/ 0 w 57"/>
                <a:gd name="T13" fmla="*/ 63 h 63"/>
                <a:gd name="T14" fmla="*/ 15 w 57"/>
                <a:gd name="T15" fmla="*/ 11 h 63"/>
                <a:gd name="T16" fmla="*/ 15 w 57"/>
                <a:gd name="T17" fmla="*/ 52 h 63"/>
                <a:gd name="T18" fmla="*/ 22 w 57"/>
                <a:gd name="T19" fmla="*/ 52 h 63"/>
                <a:gd name="T20" fmla="*/ 36 w 57"/>
                <a:gd name="T21" fmla="*/ 46 h 63"/>
                <a:gd name="T22" fmla="*/ 42 w 57"/>
                <a:gd name="T23" fmla="*/ 31 h 63"/>
                <a:gd name="T24" fmla="*/ 36 w 57"/>
                <a:gd name="T25" fmla="*/ 17 h 63"/>
                <a:gd name="T26" fmla="*/ 22 w 57"/>
                <a:gd name="T27" fmla="*/ 11 h 63"/>
                <a:gd name="T28" fmla="*/ 15 w 5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63">
                  <a:moveTo>
                    <a:pt x="0" y="63"/>
                  </a:moveTo>
                  <a:cubicBezTo>
                    <a:pt x="0" y="0"/>
                    <a:pt x="0" y="0"/>
                    <a:pt x="0" y="0"/>
                  </a:cubicBezTo>
                  <a:cubicBezTo>
                    <a:pt x="23" y="0"/>
                    <a:pt x="23" y="0"/>
                    <a:pt x="23" y="0"/>
                  </a:cubicBezTo>
                  <a:cubicBezTo>
                    <a:pt x="45" y="0"/>
                    <a:pt x="57" y="10"/>
                    <a:pt x="57" y="31"/>
                  </a:cubicBezTo>
                  <a:cubicBezTo>
                    <a:pt x="57" y="41"/>
                    <a:pt x="54" y="49"/>
                    <a:pt x="47" y="55"/>
                  </a:cubicBezTo>
                  <a:cubicBezTo>
                    <a:pt x="41" y="60"/>
                    <a:pt x="33" y="63"/>
                    <a:pt x="23" y="63"/>
                  </a:cubicBezTo>
                  <a:lnTo>
                    <a:pt x="0" y="63"/>
                  </a:lnTo>
                  <a:close/>
                  <a:moveTo>
                    <a:pt x="15" y="11"/>
                  </a:moveTo>
                  <a:cubicBezTo>
                    <a:pt x="15" y="52"/>
                    <a:pt x="15" y="52"/>
                    <a:pt x="15" y="52"/>
                  </a:cubicBezTo>
                  <a:cubicBezTo>
                    <a:pt x="22" y="52"/>
                    <a:pt x="22" y="52"/>
                    <a:pt x="22" y="52"/>
                  </a:cubicBezTo>
                  <a:cubicBezTo>
                    <a:pt x="28" y="52"/>
                    <a:pt x="33" y="50"/>
                    <a:pt x="36" y="46"/>
                  </a:cubicBezTo>
                  <a:cubicBezTo>
                    <a:pt x="40" y="42"/>
                    <a:pt x="42" y="37"/>
                    <a:pt x="42" y="31"/>
                  </a:cubicBezTo>
                  <a:cubicBezTo>
                    <a:pt x="42" y="25"/>
                    <a:pt x="40" y="20"/>
                    <a:pt x="36" y="17"/>
                  </a:cubicBezTo>
                  <a:cubicBezTo>
                    <a:pt x="33" y="13"/>
                    <a:pt x="28" y="11"/>
                    <a:pt x="22" y="11"/>
                  </a:cubicBezTo>
                  <a:lnTo>
                    <a:pt x="15" y="11"/>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8" name="Freeform 17"/>
            <p:cNvSpPr>
              <a:spLocks noEditPoints="1"/>
            </p:cNvSpPr>
            <p:nvPr/>
          </p:nvSpPr>
          <p:spPr bwMode="auto">
            <a:xfrm>
              <a:off x="4287838" y="5032376"/>
              <a:ext cx="333375" cy="333375"/>
            </a:xfrm>
            <a:custGeom>
              <a:avLst/>
              <a:gdLst>
                <a:gd name="T0" fmla="*/ 63 w 63"/>
                <a:gd name="T1" fmla="*/ 63 h 63"/>
                <a:gd name="T2" fmla="*/ 47 w 63"/>
                <a:gd name="T3" fmla="*/ 63 h 63"/>
                <a:gd name="T4" fmla="*/ 43 w 63"/>
                <a:gd name="T5" fmla="*/ 49 h 63"/>
                <a:gd name="T6" fmla="*/ 20 w 63"/>
                <a:gd name="T7" fmla="*/ 49 h 63"/>
                <a:gd name="T8" fmla="*/ 16 w 63"/>
                <a:gd name="T9" fmla="*/ 63 h 63"/>
                <a:gd name="T10" fmla="*/ 0 w 63"/>
                <a:gd name="T11" fmla="*/ 63 h 63"/>
                <a:gd name="T12" fmla="*/ 23 w 63"/>
                <a:gd name="T13" fmla="*/ 0 h 63"/>
                <a:gd name="T14" fmla="*/ 40 w 63"/>
                <a:gd name="T15" fmla="*/ 0 h 63"/>
                <a:gd name="T16" fmla="*/ 63 w 63"/>
                <a:gd name="T17" fmla="*/ 63 h 63"/>
                <a:gd name="T18" fmla="*/ 40 w 63"/>
                <a:gd name="T19" fmla="*/ 38 h 63"/>
                <a:gd name="T20" fmla="*/ 33 w 63"/>
                <a:gd name="T21" fmla="*/ 17 h 63"/>
                <a:gd name="T22" fmla="*/ 32 w 63"/>
                <a:gd name="T23" fmla="*/ 11 h 63"/>
                <a:gd name="T24" fmla="*/ 31 w 63"/>
                <a:gd name="T25" fmla="*/ 11 h 63"/>
                <a:gd name="T26" fmla="*/ 30 w 63"/>
                <a:gd name="T27" fmla="*/ 17 h 63"/>
                <a:gd name="T28" fmla="*/ 23 w 63"/>
                <a:gd name="T29" fmla="*/ 38 h 63"/>
                <a:gd name="T30" fmla="*/ 40 w 63"/>
                <a:gd name="T31"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3" y="63"/>
                  </a:moveTo>
                  <a:cubicBezTo>
                    <a:pt x="47" y="63"/>
                    <a:pt x="47" y="63"/>
                    <a:pt x="47" y="63"/>
                  </a:cubicBezTo>
                  <a:cubicBezTo>
                    <a:pt x="43" y="49"/>
                    <a:pt x="43" y="49"/>
                    <a:pt x="43" y="49"/>
                  </a:cubicBezTo>
                  <a:cubicBezTo>
                    <a:pt x="20" y="49"/>
                    <a:pt x="20" y="49"/>
                    <a:pt x="20" y="49"/>
                  </a:cubicBezTo>
                  <a:cubicBezTo>
                    <a:pt x="16" y="63"/>
                    <a:pt x="16" y="63"/>
                    <a:pt x="16" y="63"/>
                  </a:cubicBezTo>
                  <a:cubicBezTo>
                    <a:pt x="0" y="63"/>
                    <a:pt x="0" y="63"/>
                    <a:pt x="0" y="63"/>
                  </a:cubicBezTo>
                  <a:cubicBezTo>
                    <a:pt x="23" y="0"/>
                    <a:pt x="23" y="0"/>
                    <a:pt x="23" y="0"/>
                  </a:cubicBezTo>
                  <a:cubicBezTo>
                    <a:pt x="40" y="0"/>
                    <a:pt x="40" y="0"/>
                    <a:pt x="40" y="0"/>
                  </a:cubicBezTo>
                  <a:lnTo>
                    <a:pt x="63" y="63"/>
                  </a:lnTo>
                  <a:close/>
                  <a:moveTo>
                    <a:pt x="40" y="38"/>
                  </a:moveTo>
                  <a:cubicBezTo>
                    <a:pt x="33" y="17"/>
                    <a:pt x="33" y="17"/>
                    <a:pt x="33" y="17"/>
                  </a:cubicBezTo>
                  <a:cubicBezTo>
                    <a:pt x="32" y="15"/>
                    <a:pt x="32" y="13"/>
                    <a:pt x="32" y="11"/>
                  </a:cubicBezTo>
                  <a:cubicBezTo>
                    <a:pt x="31" y="11"/>
                    <a:pt x="31" y="11"/>
                    <a:pt x="31" y="11"/>
                  </a:cubicBezTo>
                  <a:cubicBezTo>
                    <a:pt x="31" y="13"/>
                    <a:pt x="31" y="15"/>
                    <a:pt x="30" y="17"/>
                  </a:cubicBezTo>
                  <a:cubicBezTo>
                    <a:pt x="23" y="38"/>
                    <a:pt x="23" y="38"/>
                    <a:pt x="23" y="38"/>
                  </a:cubicBezTo>
                  <a:lnTo>
                    <a:pt x="40" y="38"/>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19" name="Freeform 18"/>
            <p:cNvSpPr>
              <a:spLocks noEditPoints="1"/>
            </p:cNvSpPr>
            <p:nvPr/>
          </p:nvSpPr>
          <p:spPr bwMode="auto">
            <a:xfrm>
              <a:off x="4757738"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sp>
          <p:nvSpPr>
            <p:cNvPr id="20" name="Freeform 19"/>
            <p:cNvSpPr>
              <a:spLocks noEditPoints="1"/>
            </p:cNvSpPr>
            <p:nvPr/>
          </p:nvSpPr>
          <p:spPr bwMode="auto">
            <a:xfrm>
              <a:off x="5148263" y="5032376"/>
              <a:ext cx="247650" cy="333375"/>
            </a:xfrm>
            <a:custGeom>
              <a:avLst/>
              <a:gdLst>
                <a:gd name="T0" fmla="*/ 14 w 47"/>
                <a:gd name="T1" fmla="*/ 42 h 63"/>
                <a:gd name="T2" fmla="*/ 14 w 47"/>
                <a:gd name="T3" fmla="*/ 63 h 63"/>
                <a:gd name="T4" fmla="*/ 0 w 47"/>
                <a:gd name="T5" fmla="*/ 63 h 63"/>
                <a:gd name="T6" fmla="*/ 0 w 47"/>
                <a:gd name="T7" fmla="*/ 0 h 63"/>
                <a:gd name="T8" fmla="*/ 23 w 47"/>
                <a:gd name="T9" fmla="*/ 0 h 63"/>
                <a:gd name="T10" fmla="*/ 47 w 47"/>
                <a:gd name="T11" fmla="*/ 20 h 63"/>
                <a:gd name="T12" fmla="*/ 40 w 47"/>
                <a:gd name="T13" fmla="*/ 36 h 63"/>
                <a:gd name="T14" fmla="*/ 21 w 47"/>
                <a:gd name="T15" fmla="*/ 42 h 63"/>
                <a:gd name="T16" fmla="*/ 14 w 47"/>
                <a:gd name="T17" fmla="*/ 42 h 63"/>
                <a:gd name="T18" fmla="*/ 14 w 47"/>
                <a:gd name="T19" fmla="*/ 11 h 63"/>
                <a:gd name="T20" fmla="*/ 14 w 47"/>
                <a:gd name="T21" fmla="*/ 31 h 63"/>
                <a:gd name="T22" fmla="*/ 20 w 47"/>
                <a:gd name="T23" fmla="*/ 31 h 63"/>
                <a:gd name="T24" fmla="*/ 32 w 47"/>
                <a:gd name="T25" fmla="*/ 21 h 63"/>
                <a:gd name="T26" fmla="*/ 20 w 47"/>
                <a:gd name="T27" fmla="*/ 11 h 63"/>
                <a:gd name="T28" fmla="*/ 14 w 47"/>
                <a:gd name="T29" fmla="*/ 1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63">
                  <a:moveTo>
                    <a:pt x="14" y="42"/>
                  </a:moveTo>
                  <a:cubicBezTo>
                    <a:pt x="14" y="63"/>
                    <a:pt x="14" y="63"/>
                    <a:pt x="14" y="63"/>
                  </a:cubicBezTo>
                  <a:cubicBezTo>
                    <a:pt x="0" y="63"/>
                    <a:pt x="0" y="63"/>
                    <a:pt x="0" y="63"/>
                  </a:cubicBezTo>
                  <a:cubicBezTo>
                    <a:pt x="0" y="0"/>
                    <a:pt x="0" y="0"/>
                    <a:pt x="0" y="0"/>
                  </a:cubicBezTo>
                  <a:cubicBezTo>
                    <a:pt x="23" y="0"/>
                    <a:pt x="23" y="0"/>
                    <a:pt x="23" y="0"/>
                  </a:cubicBezTo>
                  <a:cubicBezTo>
                    <a:pt x="39" y="0"/>
                    <a:pt x="47" y="7"/>
                    <a:pt x="47" y="20"/>
                  </a:cubicBezTo>
                  <a:cubicBezTo>
                    <a:pt x="47" y="26"/>
                    <a:pt x="44" y="32"/>
                    <a:pt x="40" y="36"/>
                  </a:cubicBezTo>
                  <a:cubicBezTo>
                    <a:pt x="35" y="40"/>
                    <a:pt x="29" y="42"/>
                    <a:pt x="21" y="42"/>
                  </a:cubicBezTo>
                  <a:lnTo>
                    <a:pt x="14" y="42"/>
                  </a:lnTo>
                  <a:close/>
                  <a:moveTo>
                    <a:pt x="14" y="11"/>
                  </a:moveTo>
                  <a:cubicBezTo>
                    <a:pt x="14" y="31"/>
                    <a:pt x="14" y="31"/>
                    <a:pt x="14" y="31"/>
                  </a:cubicBezTo>
                  <a:cubicBezTo>
                    <a:pt x="20" y="31"/>
                    <a:pt x="20" y="31"/>
                    <a:pt x="20" y="31"/>
                  </a:cubicBezTo>
                  <a:cubicBezTo>
                    <a:pt x="28" y="31"/>
                    <a:pt x="32" y="27"/>
                    <a:pt x="32" y="21"/>
                  </a:cubicBezTo>
                  <a:cubicBezTo>
                    <a:pt x="32" y="14"/>
                    <a:pt x="28" y="11"/>
                    <a:pt x="20" y="11"/>
                  </a:cubicBezTo>
                  <a:lnTo>
                    <a:pt x="14" y="11"/>
                  </a:ln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US" sz="3137">
                <a:solidFill>
                  <a:srgbClr val="323232"/>
                </a:solidFill>
              </a:endParaRPr>
            </a:p>
          </p:txBody>
        </p:sp>
        <p:grpSp>
          <p:nvGrpSpPr>
            <p:cNvPr id="21" name="Group 20"/>
            <p:cNvGrpSpPr/>
            <p:nvPr/>
          </p:nvGrpSpPr>
          <p:grpSpPr>
            <a:xfrm>
              <a:off x="2746376" y="5544737"/>
              <a:ext cx="2138362" cy="154693"/>
              <a:chOff x="2395538" y="5508609"/>
              <a:chExt cx="2765425" cy="200056"/>
            </a:xfrm>
            <a:solidFill>
              <a:schemeClr val="bg2">
                <a:lumMod val="50000"/>
              </a:schemeClr>
            </a:solidFill>
          </p:grpSpPr>
          <p:sp>
            <p:nvSpPr>
              <p:cNvPr id="22" name="Freeform 20"/>
              <p:cNvSpPr>
                <a:spLocks noEditPoints="1"/>
              </p:cNvSpPr>
              <p:nvPr/>
            </p:nvSpPr>
            <p:spPr bwMode="auto">
              <a:xfrm>
                <a:off x="2395538" y="5508609"/>
                <a:ext cx="153987" cy="200024"/>
              </a:xfrm>
              <a:custGeom>
                <a:avLst/>
                <a:gdLst>
                  <a:gd name="T0" fmla="*/ 0 w 29"/>
                  <a:gd name="T1" fmla="*/ 38 h 38"/>
                  <a:gd name="T2" fmla="*/ 0 w 29"/>
                  <a:gd name="T3" fmla="*/ 0 h 38"/>
                  <a:gd name="T4" fmla="*/ 10 w 29"/>
                  <a:gd name="T5" fmla="*/ 0 h 38"/>
                  <a:gd name="T6" fmla="*/ 25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4 w 29"/>
                  <a:gd name="T21" fmla="*/ 3 h 38"/>
                  <a:gd name="T22" fmla="*/ 4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4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5"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3" y="38"/>
                      <a:pt x="9" y="38"/>
                    </a:cubicBezTo>
                    <a:lnTo>
                      <a:pt x="0" y="38"/>
                    </a:lnTo>
                    <a:close/>
                    <a:moveTo>
                      <a:pt x="4" y="3"/>
                    </a:moveTo>
                    <a:cubicBezTo>
                      <a:pt x="4" y="35"/>
                      <a:pt x="4" y="35"/>
                      <a:pt x="4"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4"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3" name="Freeform 21"/>
              <p:cNvSpPr>
                <a:spLocks/>
              </p:cNvSpPr>
              <p:nvPr/>
            </p:nvSpPr>
            <p:spPr bwMode="auto">
              <a:xfrm>
                <a:off x="2792413" y="5508626"/>
                <a:ext cx="100012" cy="200025"/>
              </a:xfrm>
              <a:custGeom>
                <a:avLst/>
                <a:gdLst>
                  <a:gd name="T0" fmla="*/ 0 w 63"/>
                  <a:gd name="T1" fmla="*/ 126 h 126"/>
                  <a:gd name="T2" fmla="*/ 0 w 63"/>
                  <a:gd name="T3" fmla="*/ 0 h 126"/>
                  <a:gd name="T4" fmla="*/ 59 w 63"/>
                  <a:gd name="T5" fmla="*/ 0 h 126"/>
                  <a:gd name="T6" fmla="*/ 59 w 63"/>
                  <a:gd name="T7" fmla="*/ 10 h 126"/>
                  <a:gd name="T8" fmla="*/ 10 w 63"/>
                  <a:gd name="T9" fmla="*/ 10 h 126"/>
                  <a:gd name="T10" fmla="*/ 10 w 63"/>
                  <a:gd name="T11" fmla="*/ 56 h 126"/>
                  <a:gd name="T12" fmla="*/ 56 w 63"/>
                  <a:gd name="T13" fmla="*/ 56 h 126"/>
                  <a:gd name="T14" fmla="*/ 56 w 63"/>
                  <a:gd name="T15" fmla="*/ 66 h 126"/>
                  <a:gd name="T16" fmla="*/ 10 w 63"/>
                  <a:gd name="T17" fmla="*/ 66 h 126"/>
                  <a:gd name="T18" fmla="*/ 10 w 63"/>
                  <a:gd name="T19" fmla="*/ 116 h 126"/>
                  <a:gd name="T20" fmla="*/ 63 w 63"/>
                  <a:gd name="T21" fmla="*/ 116 h 126"/>
                  <a:gd name="T22" fmla="*/ 63 w 63"/>
                  <a:gd name="T23" fmla="*/ 126 h 126"/>
                  <a:gd name="T24" fmla="*/ 0 w 63"/>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126">
                    <a:moveTo>
                      <a:pt x="0" y="126"/>
                    </a:moveTo>
                    <a:lnTo>
                      <a:pt x="0" y="0"/>
                    </a:lnTo>
                    <a:lnTo>
                      <a:pt x="59" y="0"/>
                    </a:lnTo>
                    <a:lnTo>
                      <a:pt x="59" y="10"/>
                    </a:lnTo>
                    <a:lnTo>
                      <a:pt x="10" y="10"/>
                    </a:lnTo>
                    <a:lnTo>
                      <a:pt x="10" y="56"/>
                    </a:lnTo>
                    <a:lnTo>
                      <a:pt x="56" y="56"/>
                    </a:lnTo>
                    <a:lnTo>
                      <a:pt x="56" y="66"/>
                    </a:lnTo>
                    <a:lnTo>
                      <a:pt x="10" y="66"/>
                    </a:lnTo>
                    <a:lnTo>
                      <a:pt x="10" y="116"/>
                    </a:lnTo>
                    <a:lnTo>
                      <a:pt x="63" y="116"/>
                    </a:lnTo>
                    <a:lnTo>
                      <a:pt x="63" y="126"/>
                    </a:lnTo>
                    <a:lnTo>
                      <a:pt x="0" y="12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4" name="Freeform 22"/>
              <p:cNvSpPr>
                <a:spLocks/>
              </p:cNvSpPr>
              <p:nvPr/>
            </p:nvSpPr>
            <p:spPr bwMode="auto">
              <a:xfrm>
                <a:off x="3108326" y="5508626"/>
                <a:ext cx="163512" cy="200025"/>
              </a:xfrm>
              <a:custGeom>
                <a:avLst/>
                <a:gdLst>
                  <a:gd name="T0" fmla="*/ 17 w 31"/>
                  <a:gd name="T1" fmla="*/ 38 h 38"/>
                  <a:gd name="T2" fmla="*/ 14 w 31"/>
                  <a:gd name="T3" fmla="*/ 38 h 38"/>
                  <a:gd name="T4" fmla="*/ 0 w 31"/>
                  <a:gd name="T5" fmla="*/ 0 h 38"/>
                  <a:gd name="T6" fmla="*/ 4 w 31"/>
                  <a:gd name="T7" fmla="*/ 0 h 38"/>
                  <a:gd name="T8" fmla="*/ 15 w 31"/>
                  <a:gd name="T9" fmla="*/ 30 h 38"/>
                  <a:gd name="T10" fmla="*/ 15 w 31"/>
                  <a:gd name="T11" fmla="*/ 32 h 38"/>
                  <a:gd name="T12" fmla="*/ 16 w 31"/>
                  <a:gd name="T13" fmla="*/ 34 h 38"/>
                  <a:gd name="T14" fmla="*/ 16 w 31"/>
                  <a:gd name="T15" fmla="*/ 34 h 38"/>
                  <a:gd name="T16" fmla="*/ 16 w 31"/>
                  <a:gd name="T17" fmla="*/ 32 h 38"/>
                  <a:gd name="T18" fmla="*/ 17 w 31"/>
                  <a:gd name="T19" fmla="*/ 30 h 38"/>
                  <a:gd name="T20" fmla="*/ 28 w 31"/>
                  <a:gd name="T21" fmla="*/ 0 h 38"/>
                  <a:gd name="T22" fmla="*/ 31 w 31"/>
                  <a:gd name="T23" fmla="*/ 0 h 38"/>
                  <a:gd name="T24" fmla="*/ 17 w 31"/>
                  <a:gd name="T2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8">
                    <a:moveTo>
                      <a:pt x="17" y="38"/>
                    </a:moveTo>
                    <a:cubicBezTo>
                      <a:pt x="14" y="38"/>
                      <a:pt x="14" y="38"/>
                      <a:pt x="14" y="38"/>
                    </a:cubicBezTo>
                    <a:cubicBezTo>
                      <a:pt x="0" y="0"/>
                      <a:pt x="0" y="0"/>
                      <a:pt x="0" y="0"/>
                    </a:cubicBezTo>
                    <a:cubicBezTo>
                      <a:pt x="4" y="0"/>
                      <a:pt x="4" y="0"/>
                      <a:pt x="4" y="0"/>
                    </a:cubicBezTo>
                    <a:cubicBezTo>
                      <a:pt x="15" y="30"/>
                      <a:pt x="15" y="30"/>
                      <a:pt x="15" y="30"/>
                    </a:cubicBezTo>
                    <a:cubicBezTo>
                      <a:pt x="15" y="31"/>
                      <a:pt x="15" y="31"/>
                      <a:pt x="15" y="32"/>
                    </a:cubicBezTo>
                    <a:cubicBezTo>
                      <a:pt x="15" y="33"/>
                      <a:pt x="15" y="33"/>
                      <a:pt x="16" y="34"/>
                    </a:cubicBezTo>
                    <a:cubicBezTo>
                      <a:pt x="16" y="34"/>
                      <a:pt x="16" y="34"/>
                      <a:pt x="16" y="34"/>
                    </a:cubicBezTo>
                    <a:cubicBezTo>
                      <a:pt x="16" y="33"/>
                      <a:pt x="16" y="33"/>
                      <a:pt x="16" y="32"/>
                    </a:cubicBezTo>
                    <a:cubicBezTo>
                      <a:pt x="16" y="32"/>
                      <a:pt x="16" y="31"/>
                      <a:pt x="17" y="30"/>
                    </a:cubicBezTo>
                    <a:cubicBezTo>
                      <a:pt x="28" y="0"/>
                      <a:pt x="28" y="0"/>
                      <a:pt x="28" y="0"/>
                    </a:cubicBezTo>
                    <a:cubicBezTo>
                      <a:pt x="31" y="0"/>
                      <a:pt x="31" y="0"/>
                      <a:pt x="31" y="0"/>
                    </a:cubicBezTo>
                    <a:lnTo>
                      <a:pt x="17" y="38"/>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gradFill>
                    <a:gsLst>
                      <a:gs pos="0">
                        <a:srgbClr val="FFFFFF"/>
                      </a:gs>
                      <a:gs pos="100000">
                        <a:srgbClr val="FFFFFF"/>
                      </a:gs>
                    </a:gsLst>
                    <a:lin ang="5400000" scaled="1"/>
                  </a:gradFill>
                </a:endParaRPr>
              </a:p>
            </p:txBody>
          </p:sp>
          <p:sp>
            <p:nvSpPr>
              <p:cNvPr id="25" name="Freeform 23"/>
              <p:cNvSpPr>
                <a:spLocks noEditPoints="1"/>
              </p:cNvSpPr>
              <p:nvPr/>
            </p:nvSpPr>
            <p:spPr bwMode="auto">
              <a:xfrm>
                <a:off x="3489326" y="5508639"/>
                <a:ext cx="225425" cy="200026"/>
              </a:xfrm>
              <a:custGeom>
                <a:avLst/>
                <a:gdLst>
                  <a:gd name="T0" fmla="*/ 34 w 43"/>
                  <a:gd name="T1" fmla="*/ 38 h 38"/>
                  <a:gd name="T2" fmla="*/ 30 w 43"/>
                  <a:gd name="T3" fmla="*/ 36 h 38"/>
                  <a:gd name="T4" fmla="*/ 25 w 43"/>
                  <a:gd name="T5" fmla="*/ 35 h 38"/>
                  <a:gd name="T6" fmla="*/ 18 w 43"/>
                  <a:gd name="T7" fmla="*/ 38 h 38"/>
                  <a:gd name="T8" fmla="*/ 8 w 43"/>
                  <a:gd name="T9" fmla="*/ 38 h 38"/>
                  <a:gd name="T10" fmla="*/ 1 w 43"/>
                  <a:gd name="T11" fmla="*/ 32 h 38"/>
                  <a:gd name="T12" fmla="*/ 1 w 43"/>
                  <a:gd name="T13" fmla="*/ 23 h 38"/>
                  <a:gd name="T14" fmla="*/ 6 w 43"/>
                  <a:gd name="T15" fmla="*/ 18 h 38"/>
                  <a:gd name="T16" fmla="*/ 7 w 43"/>
                  <a:gd name="T17" fmla="*/ 15 h 38"/>
                  <a:gd name="T18" fmla="*/ 5 w 43"/>
                  <a:gd name="T19" fmla="*/ 11 h 38"/>
                  <a:gd name="T20" fmla="*/ 5 w 43"/>
                  <a:gd name="T21" fmla="*/ 5 h 38"/>
                  <a:gd name="T22" fmla="*/ 11 w 43"/>
                  <a:gd name="T23" fmla="*/ 0 h 38"/>
                  <a:gd name="T24" fmla="*/ 20 w 43"/>
                  <a:gd name="T25" fmla="*/ 0 h 38"/>
                  <a:gd name="T26" fmla="*/ 26 w 43"/>
                  <a:gd name="T27" fmla="*/ 5 h 38"/>
                  <a:gd name="T28" fmla="*/ 25 w 43"/>
                  <a:gd name="T29" fmla="*/ 13 h 38"/>
                  <a:gd name="T30" fmla="*/ 22 w 43"/>
                  <a:gd name="T31" fmla="*/ 18 h 38"/>
                  <a:gd name="T32" fmla="*/ 27 w 43"/>
                  <a:gd name="T33" fmla="*/ 21 h 38"/>
                  <a:gd name="T34" fmla="*/ 32 w 43"/>
                  <a:gd name="T35" fmla="*/ 18 h 38"/>
                  <a:gd name="T36" fmla="*/ 33 w 43"/>
                  <a:gd name="T37" fmla="*/ 10 h 38"/>
                  <a:gd name="T38" fmla="*/ 39 w 43"/>
                  <a:gd name="T39" fmla="*/ 8 h 38"/>
                  <a:gd name="T40" fmla="*/ 40 w 43"/>
                  <a:gd name="T41" fmla="*/ 12 h 38"/>
                  <a:gd name="T42" fmla="*/ 38 w 43"/>
                  <a:gd name="T43" fmla="*/ 22 h 38"/>
                  <a:gd name="T44" fmla="*/ 33 w 43"/>
                  <a:gd name="T45" fmla="*/ 29 h 38"/>
                  <a:gd name="T46" fmla="*/ 38 w 43"/>
                  <a:gd name="T47" fmla="*/ 32 h 38"/>
                  <a:gd name="T48" fmla="*/ 43 w 43"/>
                  <a:gd name="T49" fmla="*/ 31 h 38"/>
                  <a:gd name="T50" fmla="*/ 40 w 43"/>
                  <a:gd name="T51" fmla="*/ 38 h 38"/>
                  <a:gd name="T52" fmla="*/ 14 w 43"/>
                  <a:gd name="T53" fmla="*/ 32 h 38"/>
                  <a:gd name="T54" fmla="*/ 20 w 43"/>
                  <a:gd name="T55" fmla="*/ 31 h 38"/>
                  <a:gd name="T56" fmla="*/ 24 w 43"/>
                  <a:gd name="T57" fmla="*/ 29 h 38"/>
                  <a:gd name="T58" fmla="*/ 19 w 43"/>
                  <a:gd name="T59" fmla="*/ 23 h 38"/>
                  <a:gd name="T60" fmla="*/ 14 w 43"/>
                  <a:gd name="T61" fmla="*/ 20 h 38"/>
                  <a:gd name="T62" fmla="*/ 10 w 43"/>
                  <a:gd name="T63" fmla="*/ 22 h 38"/>
                  <a:gd name="T64" fmla="*/ 8 w 43"/>
                  <a:gd name="T65" fmla="*/ 27 h 38"/>
                  <a:gd name="T66" fmla="*/ 10 w 43"/>
                  <a:gd name="T67" fmla="*/ 31 h 38"/>
                  <a:gd name="T68" fmla="*/ 14 w 43"/>
                  <a:gd name="T69" fmla="*/ 32 h 38"/>
                  <a:gd name="T70" fmla="*/ 19 w 43"/>
                  <a:gd name="T71" fmla="*/ 7 h 38"/>
                  <a:gd name="T72" fmla="*/ 17 w 43"/>
                  <a:gd name="T73" fmla="*/ 5 h 38"/>
                  <a:gd name="T74" fmla="*/ 14 w 43"/>
                  <a:gd name="T75" fmla="*/ 5 h 38"/>
                  <a:gd name="T76" fmla="*/ 12 w 43"/>
                  <a:gd name="T77" fmla="*/ 7 h 38"/>
                  <a:gd name="T78" fmla="*/ 13 w 43"/>
                  <a:gd name="T79" fmla="*/ 11 h 38"/>
                  <a:gd name="T80" fmla="*/ 17 w 43"/>
                  <a:gd name="T81" fmla="*/ 13 h 38"/>
                  <a:gd name="T82" fmla="*/ 19 w 43"/>
                  <a:gd name="T83"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37" y="38"/>
                    </a:moveTo>
                    <a:cubicBezTo>
                      <a:pt x="36" y="38"/>
                      <a:pt x="35" y="38"/>
                      <a:pt x="34" y="38"/>
                    </a:cubicBezTo>
                    <a:cubicBezTo>
                      <a:pt x="33" y="38"/>
                      <a:pt x="32" y="38"/>
                      <a:pt x="32" y="37"/>
                    </a:cubicBezTo>
                    <a:cubicBezTo>
                      <a:pt x="31" y="37"/>
                      <a:pt x="30" y="36"/>
                      <a:pt x="30" y="36"/>
                    </a:cubicBezTo>
                    <a:cubicBezTo>
                      <a:pt x="29" y="35"/>
                      <a:pt x="28" y="34"/>
                      <a:pt x="28" y="34"/>
                    </a:cubicBezTo>
                    <a:cubicBezTo>
                      <a:pt x="27" y="34"/>
                      <a:pt x="26" y="35"/>
                      <a:pt x="25" y="35"/>
                    </a:cubicBezTo>
                    <a:cubicBezTo>
                      <a:pt x="24" y="36"/>
                      <a:pt x="23" y="37"/>
                      <a:pt x="22" y="37"/>
                    </a:cubicBezTo>
                    <a:cubicBezTo>
                      <a:pt x="21" y="37"/>
                      <a:pt x="20" y="38"/>
                      <a:pt x="18" y="38"/>
                    </a:cubicBezTo>
                    <a:cubicBezTo>
                      <a:pt x="17" y="38"/>
                      <a:pt x="16" y="38"/>
                      <a:pt x="14" y="38"/>
                    </a:cubicBezTo>
                    <a:cubicBezTo>
                      <a:pt x="12" y="38"/>
                      <a:pt x="10" y="38"/>
                      <a:pt x="8" y="38"/>
                    </a:cubicBezTo>
                    <a:cubicBezTo>
                      <a:pt x="7" y="37"/>
                      <a:pt x="5" y="37"/>
                      <a:pt x="4" y="36"/>
                    </a:cubicBezTo>
                    <a:cubicBezTo>
                      <a:pt x="3" y="35"/>
                      <a:pt x="2" y="33"/>
                      <a:pt x="1" y="32"/>
                    </a:cubicBezTo>
                    <a:cubicBezTo>
                      <a:pt x="0" y="31"/>
                      <a:pt x="0" y="29"/>
                      <a:pt x="0" y="27"/>
                    </a:cubicBezTo>
                    <a:cubicBezTo>
                      <a:pt x="0" y="25"/>
                      <a:pt x="0" y="24"/>
                      <a:pt x="1" y="23"/>
                    </a:cubicBezTo>
                    <a:cubicBezTo>
                      <a:pt x="1" y="22"/>
                      <a:pt x="2" y="21"/>
                      <a:pt x="3" y="20"/>
                    </a:cubicBezTo>
                    <a:cubicBezTo>
                      <a:pt x="4" y="19"/>
                      <a:pt x="4" y="18"/>
                      <a:pt x="6" y="18"/>
                    </a:cubicBezTo>
                    <a:cubicBezTo>
                      <a:pt x="7" y="17"/>
                      <a:pt x="8" y="17"/>
                      <a:pt x="9" y="16"/>
                    </a:cubicBezTo>
                    <a:cubicBezTo>
                      <a:pt x="8" y="16"/>
                      <a:pt x="8" y="15"/>
                      <a:pt x="7" y="15"/>
                    </a:cubicBezTo>
                    <a:cubicBezTo>
                      <a:pt x="7" y="14"/>
                      <a:pt x="6" y="14"/>
                      <a:pt x="6" y="13"/>
                    </a:cubicBezTo>
                    <a:cubicBezTo>
                      <a:pt x="5" y="12"/>
                      <a:pt x="5" y="11"/>
                      <a:pt x="5" y="11"/>
                    </a:cubicBezTo>
                    <a:cubicBezTo>
                      <a:pt x="4" y="10"/>
                      <a:pt x="4" y="9"/>
                      <a:pt x="4" y="8"/>
                    </a:cubicBezTo>
                    <a:cubicBezTo>
                      <a:pt x="4" y="7"/>
                      <a:pt x="5" y="6"/>
                      <a:pt x="5" y="5"/>
                    </a:cubicBezTo>
                    <a:cubicBezTo>
                      <a:pt x="6" y="4"/>
                      <a:pt x="6" y="3"/>
                      <a:pt x="7" y="2"/>
                    </a:cubicBezTo>
                    <a:cubicBezTo>
                      <a:pt x="8" y="1"/>
                      <a:pt x="10" y="1"/>
                      <a:pt x="11" y="0"/>
                    </a:cubicBezTo>
                    <a:cubicBezTo>
                      <a:pt x="12" y="0"/>
                      <a:pt x="14" y="0"/>
                      <a:pt x="16" y="0"/>
                    </a:cubicBezTo>
                    <a:cubicBezTo>
                      <a:pt x="17" y="0"/>
                      <a:pt x="19" y="0"/>
                      <a:pt x="20" y="0"/>
                    </a:cubicBezTo>
                    <a:cubicBezTo>
                      <a:pt x="21" y="1"/>
                      <a:pt x="23" y="1"/>
                      <a:pt x="24" y="2"/>
                    </a:cubicBezTo>
                    <a:cubicBezTo>
                      <a:pt x="25" y="3"/>
                      <a:pt x="25" y="4"/>
                      <a:pt x="26" y="5"/>
                    </a:cubicBezTo>
                    <a:cubicBezTo>
                      <a:pt x="26" y="6"/>
                      <a:pt x="27" y="7"/>
                      <a:pt x="27" y="8"/>
                    </a:cubicBezTo>
                    <a:cubicBezTo>
                      <a:pt x="27" y="10"/>
                      <a:pt x="26" y="11"/>
                      <a:pt x="25" y="13"/>
                    </a:cubicBezTo>
                    <a:cubicBezTo>
                      <a:pt x="24" y="14"/>
                      <a:pt x="22" y="15"/>
                      <a:pt x="20" y="16"/>
                    </a:cubicBezTo>
                    <a:cubicBezTo>
                      <a:pt x="21" y="17"/>
                      <a:pt x="22" y="17"/>
                      <a:pt x="22" y="18"/>
                    </a:cubicBezTo>
                    <a:cubicBezTo>
                      <a:pt x="23" y="18"/>
                      <a:pt x="24" y="19"/>
                      <a:pt x="25" y="19"/>
                    </a:cubicBezTo>
                    <a:cubicBezTo>
                      <a:pt x="25" y="20"/>
                      <a:pt x="26" y="21"/>
                      <a:pt x="27" y="21"/>
                    </a:cubicBezTo>
                    <a:cubicBezTo>
                      <a:pt x="27" y="22"/>
                      <a:pt x="28" y="23"/>
                      <a:pt x="29" y="24"/>
                    </a:cubicBezTo>
                    <a:cubicBezTo>
                      <a:pt x="30" y="22"/>
                      <a:pt x="31" y="21"/>
                      <a:pt x="32" y="18"/>
                    </a:cubicBezTo>
                    <a:cubicBezTo>
                      <a:pt x="33" y="16"/>
                      <a:pt x="33" y="14"/>
                      <a:pt x="33" y="12"/>
                    </a:cubicBezTo>
                    <a:cubicBezTo>
                      <a:pt x="33" y="11"/>
                      <a:pt x="33" y="11"/>
                      <a:pt x="33" y="10"/>
                    </a:cubicBezTo>
                    <a:cubicBezTo>
                      <a:pt x="33" y="10"/>
                      <a:pt x="33" y="9"/>
                      <a:pt x="32" y="8"/>
                    </a:cubicBezTo>
                    <a:cubicBezTo>
                      <a:pt x="39" y="8"/>
                      <a:pt x="39" y="8"/>
                      <a:pt x="39" y="8"/>
                    </a:cubicBezTo>
                    <a:cubicBezTo>
                      <a:pt x="40" y="9"/>
                      <a:pt x="40" y="10"/>
                      <a:pt x="40" y="10"/>
                    </a:cubicBezTo>
                    <a:cubicBezTo>
                      <a:pt x="40" y="11"/>
                      <a:pt x="40" y="11"/>
                      <a:pt x="40" y="12"/>
                    </a:cubicBezTo>
                    <a:cubicBezTo>
                      <a:pt x="40" y="14"/>
                      <a:pt x="40" y="15"/>
                      <a:pt x="39" y="17"/>
                    </a:cubicBezTo>
                    <a:cubicBezTo>
                      <a:pt x="39" y="19"/>
                      <a:pt x="39" y="20"/>
                      <a:pt x="38" y="22"/>
                    </a:cubicBezTo>
                    <a:cubicBezTo>
                      <a:pt x="37" y="23"/>
                      <a:pt x="36" y="24"/>
                      <a:pt x="36" y="26"/>
                    </a:cubicBezTo>
                    <a:cubicBezTo>
                      <a:pt x="35" y="27"/>
                      <a:pt x="34" y="28"/>
                      <a:pt x="33" y="29"/>
                    </a:cubicBezTo>
                    <a:cubicBezTo>
                      <a:pt x="33" y="30"/>
                      <a:pt x="34" y="31"/>
                      <a:pt x="35" y="31"/>
                    </a:cubicBezTo>
                    <a:cubicBezTo>
                      <a:pt x="36" y="32"/>
                      <a:pt x="37" y="32"/>
                      <a:pt x="38" y="32"/>
                    </a:cubicBezTo>
                    <a:cubicBezTo>
                      <a:pt x="39" y="32"/>
                      <a:pt x="39" y="32"/>
                      <a:pt x="40" y="32"/>
                    </a:cubicBezTo>
                    <a:cubicBezTo>
                      <a:pt x="41" y="32"/>
                      <a:pt x="42" y="31"/>
                      <a:pt x="43" y="31"/>
                    </a:cubicBezTo>
                    <a:cubicBezTo>
                      <a:pt x="43" y="37"/>
                      <a:pt x="43" y="37"/>
                      <a:pt x="43" y="37"/>
                    </a:cubicBezTo>
                    <a:cubicBezTo>
                      <a:pt x="42" y="38"/>
                      <a:pt x="41" y="38"/>
                      <a:pt x="40" y="38"/>
                    </a:cubicBezTo>
                    <a:cubicBezTo>
                      <a:pt x="39" y="38"/>
                      <a:pt x="38" y="38"/>
                      <a:pt x="37" y="38"/>
                    </a:cubicBezTo>
                    <a:close/>
                    <a:moveTo>
                      <a:pt x="14" y="32"/>
                    </a:moveTo>
                    <a:cubicBezTo>
                      <a:pt x="15" y="32"/>
                      <a:pt x="16" y="32"/>
                      <a:pt x="17" y="32"/>
                    </a:cubicBezTo>
                    <a:cubicBezTo>
                      <a:pt x="18" y="32"/>
                      <a:pt x="19" y="31"/>
                      <a:pt x="20" y="31"/>
                    </a:cubicBezTo>
                    <a:cubicBezTo>
                      <a:pt x="21" y="31"/>
                      <a:pt x="21" y="30"/>
                      <a:pt x="22" y="30"/>
                    </a:cubicBezTo>
                    <a:cubicBezTo>
                      <a:pt x="23" y="30"/>
                      <a:pt x="23" y="29"/>
                      <a:pt x="24" y="29"/>
                    </a:cubicBezTo>
                    <a:cubicBezTo>
                      <a:pt x="23" y="27"/>
                      <a:pt x="22" y="26"/>
                      <a:pt x="21" y="25"/>
                    </a:cubicBezTo>
                    <a:cubicBezTo>
                      <a:pt x="20" y="24"/>
                      <a:pt x="20" y="23"/>
                      <a:pt x="19" y="23"/>
                    </a:cubicBezTo>
                    <a:cubicBezTo>
                      <a:pt x="18" y="22"/>
                      <a:pt x="17" y="21"/>
                      <a:pt x="16" y="21"/>
                    </a:cubicBezTo>
                    <a:cubicBezTo>
                      <a:pt x="15" y="20"/>
                      <a:pt x="15" y="20"/>
                      <a:pt x="14" y="20"/>
                    </a:cubicBezTo>
                    <a:cubicBezTo>
                      <a:pt x="13" y="20"/>
                      <a:pt x="12" y="20"/>
                      <a:pt x="12" y="21"/>
                    </a:cubicBezTo>
                    <a:cubicBezTo>
                      <a:pt x="11" y="21"/>
                      <a:pt x="10" y="22"/>
                      <a:pt x="10" y="22"/>
                    </a:cubicBezTo>
                    <a:cubicBezTo>
                      <a:pt x="9" y="23"/>
                      <a:pt x="9" y="23"/>
                      <a:pt x="9" y="24"/>
                    </a:cubicBezTo>
                    <a:cubicBezTo>
                      <a:pt x="8" y="25"/>
                      <a:pt x="8" y="26"/>
                      <a:pt x="8" y="27"/>
                    </a:cubicBezTo>
                    <a:cubicBezTo>
                      <a:pt x="8" y="27"/>
                      <a:pt x="8" y="28"/>
                      <a:pt x="9" y="29"/>
                    </a:cubicBezTo>
                    <a:cubicBezTo>
                      <a:pt x="9" y="30"/>
                      <a:pt x="9" y="30"/>
                      <a:pt x="10" y="31"/>
                    </a:cubicBezTo>
                    <a:cubicBezTo>
                      <a:pt x="10" y="31"/>
                      <a:pt x="11" y="32"/>
                      <a:pt x="12" y="32"/>
                    </a:cubicBezTo>
                    <a:cubicBezTo>
                      <a:pt x="13" y="32"/>
                      <a:pt x="13" y="32"/>
                      <a:pt x="14" y="32"/>
                    </a:cubicBezTo>
                    <a:close/>
                    <a:moveTo>
                      <a:pt x="19" y="8"/>
                    </a:moveTo>
                    <a:cubicBezTo>
                      <a:pt x="19" y="8"/>
                      <a:pt x="19" y="7"/>
                      <a:pt x="19" y="7"/>
                    </a:cubicBezTo>
                    <a:cubicBezTo>
                      <a:pt x="19" y="7"/>
                      <a:pt x="19" y="6"/>
                      <a:pt x="18" y="6"/>
                    </a:cubicBezTo>
                    <a:cubicBezTo>
                      <a:pt x="18" y="6"/>
                      <a:pt x="17" y="6"/>
                      <a:pt x="17" y="5"/>
                    </a:cubicBezTo>
                    <a:cubicBezTo>
                      <a:pt x="17" y="5"/>
                      <a:pt x="16" y="5"/>
                      <a:pt x="16" y="5"/>
                    </a:cubicBezTo>
                    <a:cubicBezTo>
                      <a:pt x="15" y="5"/>
                      <a:pt x="15" y="5"/>
                      <a:pt x="14" y="5"/>
                    </a:cubicBezTo>
                    <a:cubicBezTo>
                      <a:pt x="14" y="6"/>
                      <a:pt x="13" y="6"/>
                      <a:pt x="13" y="6"/>
                    </a:cubicBezTo>
                    <a:cubicBezTo>
                      <a:pt x="13" y="6"/>
                      <a:pt x="12" y="7"/>
                      <a:pt x="12" y="7"/>
                    </a:cubicBezTo>
                    <a:cubicBezTo>
                      <a:pt x="12" y="8"/>
                      <a:pt x="12" y="8"/>
                      <a:pt x="12" y="9"/>
                    </a:cubicBezTo>
                    <a:cubicBezTo>
                      <a:pt x="12" y="10"/>
                      <a:pt x="12" y="10"/>
                      <a:pt x="13" y="11"/>
                    </a:cubicBezTo>
                    <a:cubicBezTo>
                      <a:pt x="13" y="12"/>
                      <a:pt x="14" y="13"/>
                      <a:pt x="15" y="13"/>
                    </a:cubicBezTo>
                    <a:cubicBezTo>
                      <a:pt x="16" y="13"/>
                      <a:pt x="16" y="13"/>
                      <a:pt x="17" y="13"/>
                    </a:cubicBezTo>
                    <a:cubicBezTo>
                      <a:pt x="17" y="12"/>
                      <a:pt x="18" y="12"/>
                      <a:pt x="18" y="12"/>
                    </a:cubicBezTo>
                    <a:cubicBezTo>
                      <a:pt x="18" y="11"/>
                      <a:pt x="19" y="11"/>
                      <a:pt x="19" y="10"/>
                    </a:cubicBezTo>
                    <a:cubicBezTo>
                      <a:pt x="19" y="10"/>
                      <a:pt x="19" y="9"/>
                      <a:pt x="19" y="8"/>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6" name="Freeform 24"/>
              <p:cNvSpPr>
                <a:spLocks noEditPoints="1"/>
              </p:cNvSpPr>
              <p:nvPr/>
            </p:nvSpPr>
            <p:spPr bwMode="auto">
              <a:xfrm>
                <a:off x="3941763" y="5508626"/>
                <a:ext cx="153987" cy="200025"/>
              </a:xfrm>
              <a:custGeom>
                <a:avLst/>
                <a:gdLst>
                  <a:gd name="T0" fmla="*/ 0 w 29"/>
                  <a:gd name="T1" fmla="*/ 38 h 38"/>
                  <a:gd name="T2" fmla="*/ 0 w 29"/>
                  <a:gd name="T3" fmla="*/ 0 h 38"/>
                  <a:gd name="T4" fmla="*/ 10 w 29"/>
                  <a:gd name="T5" fmla="*/ 0 h 38"/>
                  <a:gd name="T6" fmla="*/ 24 w 29"/>
                  <a:gd name="T7" fmla="*/ 5 h 38"/>
                  <a:gd name="T8" fmla="*/ 29 w 29"/>
                  <a:gd name="T9" fmla="*/ 19 h 38"/>
                  <a:gd name="T10" fmla="*/ 28 w 29"/>
                  <a:gd name="T11" fmla="*/ 27 h 38"/>
                  <a:gd name="T12" fmla="*/ 24 w 29"/>
                  <a:gd name="T13" fmla="*/ 33 h 38"/>
                  <a:gd name="T14" fmla="*/ 18 w 29"/>
                  <a:gd name="T15" fmla="*/ 37 h 38"/>
                  <a:gd name="T16" fmla="*/ 9 w 29"/>
                  <a:gd name="T17" fmla="*/ 38 h 38"/>
                  <a:gd name="T18" fmla="*/ 0 w 29"/>
                  <a:gd name="T19" fmla="*/ 38 h 38"/>
                  <a:gd name="T20" fmla="*/ 3 w 29"/>
                  <a:gd name="T21" fmla="*/ 3 h 38"/>
                  <a:gd name="T22" fmla="*/ 3 w 29"/>
                  <a:gd name="T23" fmla="*/ 35 h 38"/>
                  <a:gd name="T24" fmla="*/ 9 w 29"/>
                  <a:gd name="T25" fmla="*/ 35 h 38"/>
                  <a:gd name="T26" fmla="*/ 16 w 29"/>
                  <a:gd name="T27" fmla="*/ 34 h 38"/>
                  <a:gd name="T28" fmla="*/ 21 w 29"/>
                  <a:gd name="T29" fmla="*/ 31 h 38"/>
                  <a:gd name="T30" fmla="*/ 25 w 29"/>
                  <a:gd name="T31" fmla="*/ 26 h 38"/>
                  <a:gd name="T32" fmla="*/ 26 w 29"/>
                  <a:gd name="T33" fmla="*/ 19 h 38"/>
                  <a:gd name="T34" fmla="*/ 10 w 29"/>
                  <a:gd name="T35" fmla="*/ 3 h 38"/>
                  <a:gd name="T36" fmla="*/ 3 w 29"/>
                  <a:gd name="T3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38">
                    <a:moveTo>
                      <a:pt x="0" y="38"/>
                    </a:moveTo>
                    <a:cubicBezTo>
                      <a:pt x="0" y="0"/>
                      <a:pt x="0" y="0"/>
                      <a:pt x="0" y="0"/>
                    </a:cubicBezTo>
                    <a:cubicBezTo>
                      <a:pt x="10" y="0"/>
                      <a:pt x="10" y="0"/>
                      <a:pt x="10" y="0"/>
                    </a:cubicBezTo>
                    <a:cubicBezTo>
                      <a:pt x="16" y="0"/>
                      <a:pt x="21" y="2"/>
                      <a:pt x="24" y="5"/>
                    </a:cubicBezTo>
                    <a:cubicBezTo>
                      <a:pt x="28" y="8"/>
                      <a:pt x="29" y="13"/>
                      <a:pt x="29" y="19"/>
                    </a:cubicBezTo>
                    <a:cubicBezTo>
                      <a:pt x="29" y="21"/>
                      <a:pt x="29" y="24"/>
                      <a:pt x="28" y="27"/>
                    </a:cubicBezTo>
                    <a:cubicBezTo>
                      <a:pt x="27" y="29"/>
                      <a:pt x="26" y="31"/>
                      <a:pt x="24" y="33"/>
                    </a:cubicBezTo>
                    <a:cubicBezTo>
                      <a:pt x="22" y="34"/>
                      <a:pt x="20" y="36"/>
                      <a:pt x="18" y="37"/>
                    </a:cubicBezTo>
                    <a:cubicBezTo>
                      <a:pt x="15" y="37"/>
                      <a:pt x="12" y="38"/>
                      <a:pt x="9" y="38"/>
                    </a:cubicBezTo>
                    <a:lnTo>
                      <a:pt x="0" y="38"/>
                    </a:lnTo>
                    <a:close/>
                    <a:moveTo>
                      <a:pt x="3" y="3"/>
                    </a:moveTo>
                    <a:cubicBezTo>
                      <a:pt x="3" y="35"/>
                      <a:pt x="3" y="35"/>
                      <a:pt x="3" y="35"/>
                    </a:cubicBezTo>
                    <a:cubicBezTo>
                      <a:pt x="9" y="35"/>
                      <a:pt x="9" y="35"/>
                      <a:pt x="9" y="35"/>
                    </a:cubicBezTo>
                    <a:cubicBezTo>
                      <a:pt x="12" y="35"/>
                      <a:pt x="14" y="34"/>
                      <a:pt x="16" y="34"/>
                    </a:cubicBezTo>
                    <a:cubicBezTo>
                      <a:pt x="18" y="33"/>
                      <a:pt x="20" y="32"/>
                      <a:pt x="21" y="31"/>
                    </a:cubicBezTo>
                    <a:cubicBezTo>
                      <a:pt x="23" y="29"/>
                      <a:pt x="24" y="28"/>
                      <a:pt x="25" y="26"/>
                    </a:cubicBezTo>
                    <a:cubicBezTo>
                      <a:pt x="25" y="24"/>
                      <a:pt x="26" y="21"/>
                      <a:pt x="26" y="19"/>
                    </a:cubicBezTo>
                    <a:cubicBezTo>
                      <a:pt x="26" y="9"/>
                      <a:pt x="20" y="3"/>
                      <a:pt x="10" y="3"/>
                    </a:cubicBezTo>
                    <a:lnTo>
                      <a:pt x="3" y="3"/>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7" name="Freeform 25"/>
              <p:cNvSpPr>
                <a:spLocks noEditPoints="1"/>
              </p:cNvSpPr>
              <p:nvPr/>
            </p:nvSpPr>
            <p:spPr bwMode="auto">
              <a:xfrm>
                <a:off x="4311651" y="5508626"/>
                <a:ext cx="169862"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5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6" y="7"/>
                      <a:pt x="16" y="6"/>
                      <a:pt x="16" y="6"/>
                    </a:cubicBezTo>
                    <a:cubicBezTo>
                      <a:pt x="16" y="5"/>
                      <a:pt x="16" y="5"/>
                      <a:pt x="16" y="4"/>
                    </a:cubicBezTo>
                    <a:cubicBezTo>
                      <a:pt x="16" y="4"/>
                      <a:pt x="16" y="4"/>
                      <a:pt x="16" y="4"/>
                    </a:cubicBezTo>
                    <a:cubicBezTo>
                      <a:pt x="16" y="5"/>
                      <a:pt x="15" y="5"/>
                      <a:pt x="15" y="6"/>
                    </a:cubicBezTo>
                    <a:cubicBezTo>
                      <a:pt x="15"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8" name="Freeform 26"/>
              <p:cNvSpPr>
                <a:spLocks/>
              </p:cNvSpPr>
              <p:nvPr/>
            </p:nvSpPr>
            <p:spPr bwMode="auto">
              <a:xfrm>
                <a:off x="4670426" y="5508626"/>
                <a:ext cx="131762" cy="200025"/>
              </a:xfrm>
              <a:custGeom>
                <a:avLst/>
                <a:gdLst>
                  <a:gd name="T0" fmla="*/ 47 w 83"/>
                  <a:gd name="T1" fmla="*/ 10 h 126"/>
                  <a:gd name="T2" fmla="*/ 47 w 83"/>
                  <a:gd name="T3" fmla="*/ 126 h 126"/>
                  <a:gd name="T4" fmla="*/ 37 w 83"/>
                  <a:gd name="T5" fmla="*/ 126 h 126"/>
                  <a:gd name="T6" fmla="*/ 37 w 83"/>
                  <a:gd name="T7" fmla="*/ 10 h 126"/>
                  <a:gd name="T8" fmla="*/ 0 w 83"/>
                  <a:gd name="T9" fmla="*/ 10 h 126"/>
                  <a:gd name="T10" fmla="*/ 0 w 83"/>
                  <a:gd name="T11" fmla="*/ 0 h 126"/>
                  <a:gd name="T12" fmla="*/ 83 w 83"/>
                  <a:gd name="T13" fmla="*/ 0 h 126"/>
                  <a:gd name="T14" fmla="*/ 83 w 83"/>
                  <a:gd name="T15" fmla="*/ 10 h 126"/>
                  <a:gd name="T16" fmla="*/ 47 w 83"/>
                  <a:gd name="T17" fmla="*/ 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26">
                    <a:moveTo>
                      <a:pt x="47" y="10"/>
                    </a:moveTo>
                    <a:lnTo>
                      <a:pt x="47" y="126"/>
                    </a:lnTo>
                    <a:lnTo>
                      <a:pt x="37" y="126"/>
                    </a:lnTo>
                    <a:lnTo>
                      <a:pt x="37" y="10"/>
                    </a:lnTo>
                    <a:lnTo>
                      <a:pt x="0" y="10"/>
                    </a:lnTo>
                    <a:lnTo>
                      <a:pt x="0" y="0"/>
                    </a:lnTo>
                    <a:lnTo>
                      <a:pt x="83" y="0"/>
                    </a:lnTo>
                    <a:lnTo>
                      <a:pt x="83" y="10"/>
                    </a:lnTo>
                    <a:lnTo>
                      <a:pt x="47" y="1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sp>
            <p:nvSpPr>
              <p:cNvPr id="29" name="Freeform 27"/>
              <p:cNvSpPr>
                <a:spLocks noEditPoints="1"/>
              </p:cNvSpPr>
              <p:nvPr/>
            </p:nvSpPr>
            <p:spPr bwMode="auto">
              <a:xfrm>
                <a:off x="4992688" y="5508626"/>
                <a:ext cx="168275" cy="200025"/>
              </a:xfrm>
              <a:custGeom>
                <a:avLst/>
                <a:gdLst>
                  <a:gd name="T0" fmla="*/ 28 w 32"/>
                  <a:gd name="T1" fmla="*/ 38 h 38"/>
                  <a:gd name="T2" fmla="*/ 24 w 32"/>
                  <a:gd name="T3" fmla="*/ 27 h 38"/>
                  <a:gd name="T4" fmla="*/ 8 w 32"/>
                  <a:gd name="T5" fmla="*/ 27 h 38"/>
                  <a:gd name="T6" fmla="*/ 4 w 32"/>
                  <a:gd name="T7" fmla="*/ 38 h 38"/>
                  <a:gd name="T8" fmla="*/ 0 w 32"/>
                  <a:gd name="T9" fmla="*/ 38 h 38"/>
                  <a:gd name="T10" fmla="*/ 14 w 32"/>
                  <a:gd name="T11" fmla="*/ 0 h 38"/>
                  <a:gd name="T12" fmla="*/ 18 w 32"/>
                  <a:gd name="T13" fmla="*/ 0 h 38"/>
                  <a:gd name="T14" fmla="*/ 32 w 32"/>
                  <a:gd name="T15" fmla="*/ 38 h 38"/>
                  <a:gd name="T16" fmla="*/ 28 w 32"/>
                  <a:gd name="T17" fmla="*/ 38 h 38"/>
                  <a:gd name="T18" fmla="*/ 17 w 32"/>
                  <a:gd name="T19" fmla="*/ 7 h 38"/>
                  <a:gd name="T20" fmla="*/ 16 w 32"/>
                  <a:gd name="T21" fmla="*/ 6 h 38"/>
                  <a:gd name="T22" fmla="*/ 16 w 32"/>
                  <a:gd name="T23" fmla="*/ 4 h 38"/>
                  <a:gd name="T24" fmla="*/ 16 w 32"/>
                  <a:gd name="T25" fmla="*/ 4 h 38"/>
                  <a:gd name="T26" fmla="*/ 16 w 32"/>
                  <a:gd name="T27" fmla="*/ 6 h 38"/>
                  <a:gd name="T28" fmla="*/ 15 w 32"/>
                  <a:gd name="T29" fmla="*/ 7 h 38"/>
                  <a:gd name="T30" fmla="*/ 9 w 32"/>
                  <a:gd name="T31" fmla="*/ 24 h 38"/>
                  <a:gd name="T32" fmla="*/ 23 w 32"/>
                  <a:gd name="T33" fmla="*/ 24 h 38"/>
                  <a:gd name="T34" fmla="*/ 17 w 32"/>
                  <a:gd name="T35"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8">
                    <a:moveTo>
                      <a:pt x="28" y="38"/>
                    </a:moveTo>
                    <a:cubicBezTo>
                      <a:pt x="24" y="27"/>
                      <a:pt x="24" y="27"/>
                      <a:pt x="24" y="27"/>
                    </a:cubicBezTo>
                    <a:cubicBezTo>
                      <a:pt x="8" y="27"/>
                      <a:pt x="8" y="27"/>
                      <a:pt x="8" y="27"/>
                    </a:cubicBezTo>
                    <a:cubicBezTo>
                      <a:pt x="4" y="38"/>
                      <a:pt x="4" y="38"/>
                      <a:pt x="4" y="38"/>
                    </a:cubicBezTo>
                    <a:cubicBezTo>
                      <a:pt x="0" y="38"/>
                      <a:pt x="0" y="38"/>
                      <a:pt x="0" y="38"/>
                    </a:cubicBezTo>
                    <a:cubicBezTo>
                      <a:pt x="14" y="0"/>
                      <a:pt x="14" y="0"/>
                      <a:pt x="14" y="0"/>
                    </a:cubicBezTo>
                    <a:cubicBezTo>
                      <a:pt x="18" y="0"/>
                      <a:pt x="18" y="0"/>
                      <a:pt x="18" y="0"/>
                    </a:cubicBezTo>
                    <a:cubicBezTo>
                      <a:pt x="32" y="38"/>
                      <a:pt x="32" y="38"/>
                      <a:pt x="32" y="38"/>
                    </a:cubicBezTo>
                    <a:lnTo>
                      <a:pt x="28" y="38"/>
                    </a:lnTo>
                    <a:close/>
                    <a:moveTo>
                      <a:pt x="17" y="7"/>
                    </a:moveTo>
                    <a:cubicBezTo>
                      <a:pt x="17" y="7"/>
                      <a:pt x="17" y="6"/>
                      <a:pt x="16" y="6"/>
                    </a:cubicBezTo>
                    <a:cubicBezTo>
                      <a:pt x="16" y="5"/>
                      <a:pt x="16" y="5"/>
                      <a:pt x="16" y="4"/>
                    </a:cubicBezTo>
                    <a:cubicBezTo>
                      <a:pt x="16" y="4"/>
                      <a:pt x="16" y="4"/>
                      <a:pt x="16" y="4"/>
                    </a:cubicBezTo>
                    <a:cubicBezTo>
                      <a:pt x="16" y="5"/>
                      <a:pt x="16" y="5"/>
                      <a:pt x="16" y="6"/>
                    </a:cubicBezTo>
                    <a:cubicBezTo>
                      <a:pt x="16" y="6"/>
                      <a:pt x="15" y="7"/>
                      <a:pt x="15" y="7"/>
                    </a:cubicBezTo>
                    <a:cubicBezTo>
                      <a:pt x="9" y="24"/>
                      <a:pt x="9" y="24"/>
                      <a:pt x="9" y="24"/>
                    </a:cubicBezTo>
                    <a:cubicBezTo>
                      <a:pt x="23" y="24"/>
                      <a:pt x="23" y="24"/>
                      <a:pt x="23" y="24"/>
                    </a:cubicBezTo>
                    <a:lnTo>
                      <a:pt x="17" y="7"/>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2353">
                  <a:solidFill>
                    <a:srgbClr val="FFFFFF"/>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3372611"/>
          </a:xfrm>
        </p:spPr>
        <p:txBody>
          <a:bodyPr/>
          <a:lstStyle>
            <a:lvl1pPr marL="176454" indent="-228513">
              <a:defRPr sz="4705"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solidFill>
                  <a:schemeClr val="tx1"/>
                </a:solidFill>
                <a:latin typeface="+mj-lt"/>
              </a:defRPr>
            </a:lvl1pPr>
          </a:lstStyle>
          <a:p>
            <a:pPr lvl="0"/>
            <a:r>
              <a:rPr lang="en-US" dirty="0"/>
              <a:t>Author Name</a:t>
            </a:r>
          </a:p>
          <a:p>
            <a:pPr lvl="0"/>
            <a:r>
              <a:rPr lang="en-US" dirty="0"/>
              <a:t>Title</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9" name="Rectangle 8"/>
          <p:cNvSpPr/>
          <p:nvPr userDrawn="1"/>
        </p:nvSpPr>
        <p:spPr bwMode="auto">
          <a:xfrm>
            <a:off x="0" y="0"/>
            <a:ext cx="12176826"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6826" cy="6846323"/>
          </a:xfrm>
          <a:prstGeom prst="rect">
            <a:avLst/>
          </a:prstGeom>
        </p:spPr>
      </p:pic>
      <p:sp>
        <p:nvSpPr>
          <p:cNvPr id="7" name="Rectangle 6"/>
          <p:cNvSpPr/>
          <p:nvPr userDrawn="1"/>
        </p:nvSpPr>
        <p:spPr bwMode="auto">
          <a:xfrm>
            <a:off x="0" y="0"/>
            <a:ext cx="12176826"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213" y="6099318"/>
            <a:ext cx="1344637" cy="28808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691" y="3083658"/>
            <a:ext cx="3220156" cy="690686"/>
          </a:xfrm>
          <a:prstGeom prst="rect">
            <a:avLst/>
          </a:prstGeom>
        </p:spPr>
      </p:pic>
      <p:sp>
        <p:nvSpPr>
          <p:cNvPr id="6" name="Text Box 3"/>
          <p:cNvSpPr txBox="1">
            <a:spLocks noChangeArrowheads="1"/>
          </p:cNvSpPr>
          <p:nvPr userDrawn="1"/>
        </p:nvSpPr>
        <p:spPr bwMode="blackWhite">
          <a:xfrm>
            <a:off x="269241" y="6170059"/>
            <a:ext cx="11623331" cy="395317"/>
          </a:xfrm>
          <a:prstGeom prst="rect">
            <a:avLst/>
          </a:prstGeom>
          <a:noFill/>
          <a:ln w="12700">
            <a:noFill/>
            <a:miter lim="800000"/>
            <a:headEnd type="none" w="sm" len="sm"/>
            <a:tailEnd type="none" w="sm" len="sm"/>
          </a:ln>
          <a:effectLst/>
        </p:spPr>
        <p:txBody>
          <a:bodyPr vert="horz" wrap="square" lIns="179081" tIns="143265" rIns="179081" bIns="143265" numCol="1" anchor="t" anchorCtr="0" compatLnSpc="1">
            <a:prstTxWarp prst="textNoShape">
              <a:avLst/>
            </a:prstTxWarp>
            <a:spAutoFit/>
          </a:bodyPr>
          <a:lstStyle/>
          <a:p>
            <a:pPr defTabSz="912918" eaLnBrk="0" hangingPunct="0">
              <a:defRPr/>
            </a:pPr>
            <a:r>
              <a:rPr lang="en-US" sz="685" kern="0" dirty="0">
                <a:solidFill>
                  <a:srgbClr val="FFFFFF"/>
                </a:solidFill>
                <a:cs typeface="Segoe UI" pitchFamily="34" charset="0"/>
              </a:rPr>
              <a:t>© 2015 Microsoft Corporation. All rights reserved. </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476" indent="-284476">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625" indent="-275150">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102" indent="-284476">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952" indent="-223851">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802" indent="-223851">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5"/>
        <p:cNvGrpSpPr/>
        <p:nvPr/>
      </p:nvGrpSpPr>
      <p:grpSpPr>
        <a:xfrm>
          <a:off x="0" y="0"/>
          <a:ext cx="0" cy="0"/>
          <a:chOff x="0" y="0"/>
          <a:chExt cx="0" cy="0"/>
        </a:xfrm>
      </p:grpSpPr>
      <p:sp>
        <p:nvSpPr>
          <p:cNvPr id="16" name="Shape 16"/>
          <p:cNvSpPr txBox="1">
            <a:spLocks noGrp="1"/>
          </p:cNvSpPr>
          <p:nvPr>
            <p:ph type="title" hasCustomPrompt="1"/>
          </p:nvPr>
        </p:nvSpPr>
        <p:spPr>
          <a:xfrm>
            <a:off x="415600" y="593367"/>
            <a:ext cx="11360850" cy="763650"/>
          </a:xfrm>
          <a:prstGeom prst="rect">
            <a:avLst/>
          </a:prstGeom>
        </p:spPr>
        <p:txBody>
          <a:bodyPr lIns="243800" tIns="243800" rIns="243800" bIns="243800" anchor="t" anchorCtr="0"/>
          <a:lstStyle>
            <a:lvl1pPr marL="0" marR="0" indent="0" algn="l" defTabSz="457200" rtl="0" eaLnBrk="1" fontAlgn="auto" latinLnBrk="0" hangingPunct="1">
              <a:lnSpc>
                <a:spcPct val="110000"/>
              </a:lnSpc>
              <a:spcBef>
                <a:spcPts val="0"/>
              </a:spcBef>
              <a:spcAft>
                <a:spcPts val="0"/>
              </a:spcAft>
              <a:buClr>
                <a:schemeClr val="dk1"/>
              </a:buClr>
              <a:buSzPct val="100000"/>
              <a:buFontTx/>
              <a:buNone/>
              <a:tabLst/>
              <a:defRPr sz="3300" b="0" i="0" baseline="0">
                <a:solidFill>
                  <a:srgbClr val="18B4E2"/>
                </a:solidFill>
                <a:latin typeface="Segoe UI Semilight" charset="0"/>
                <a:ea typeface="Segoe UI Semilight" charset="0"/>
                <a:cs typeface="Segoe UI Semilight" charset="0"/>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rtl="0">
              <a:lnSpc>
                <a:spcPct val="110000"/>
              </a:lnSpc>
              <a:spcBef>
                <a:spcPts val="0"/>
              </a:spcBef>
            </a:pPr>
            <a:r>
              <a:rPr lang="en-US" dirty="0"/>
              <a:t>Tittle </a:t>
            </a:r>
            <a:endParaRPr dirty="0"/>
          </a:p>
        </p:txBody>
      </p:sp>
      <p:sp>
        <p:nvSpPr>
          <p:cNvPr id="18" name="Shape 18"/>
          <p:cNvSpPr txBox="1">
            <a:spLocks noGrp="1"/>
          </p:cNvSpPr>
          <p:nvPr>
            <p:ph type="sldNum" idx="12"/>
          </p:nvPr>
        </p:nvSpPr>
        <p:spPr>
          <a:xfrm>
            <a:off x="11296610" y="6217622"/>
            <a:ext cx="731550" cy="524850"/>
          </a:xfrm>
          <a:prstGeom prst="rect">
            <a:avLst/>
          </a:prstGeom>
        </p:spPr>
        <p:txBody>
          <a:bodyPr lIns="243800" tIns="243800" rIns="243800" bIns="243800" anchor="ctr" anchorCtr="0">
            <a:noAutofit/>
          </a:bodyPr>
          <a:lstStyle/>
          <a:p>
            <a:pPr defTabSz="914363"/>
            <a:fld id="{00000000-1234-1234-1234-123412341234}" type="slidenum">
              <a:rPr lang="en-US">
                <a:solidFill>
                  <a:srgbClr val="FFFFFF"/>
                </a:solidFill>
              </a:rPr>
              <a:pPr defTabSz="914363"/>
              <a:t>‹#›</a:t>
            </a:fld>
            <a:endParaRPr lang="en-US">
              <a:solidFill>
                <a:srgbClr val="FFFFFF"/>
              </a:solidFill>
            </a:endParaRPr>
          </a:p>
        </p:txBody>
      </p:sp>
      <p:pic>
        <p:nvPicPr>
          <p:cNvPr id="8" name="Shape 80"/>
          <p:cNvPicPr preferRelativeResize="0"/>
          <p:nvPr userDrawn="1"/>
        </p:nvPicPr>
        <p:blipFill>
          <a:blip r:embed="rId2">
            <a:alphaModFix/>
          </a:blip>
          <a:stretch>
            <a:fillRect/>
          </a:stretch>
        </p:blipFill>
        <p:spPr>
          <a:xfrm>
            <a:off x="415600" y="6437198"/>
            <a:ext cx="835684" cy="190487"/>
          </a:xfrm>
          <a:prstGeom prst="rect">
            <a:avLst/>
          </a:prstGeom>
          <a:noFill/>
          <a:ln>
            <a:noFill/>
          </a:ln>
        </p:spPr>
      </p:pic>
    </p:spTree>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4" name="Group 3"/>
          <p:cNvGrpSpPr/>
          <p:nvPr userDrawn="1"/>
        </p:nvGrpSpPr>
        <p:grpSpPr>
          <a:xfrm>
            <a:off x="0" y="6768935"/>
            <a:ext cx="12192000" cy="89065"/>
            <a:chOff x="0" y="5239230"/>
            <a:chExt cx="8064128" cy="1618770"/>
          </a:xfrm>
        </p:grpSpPr>
        <p:sp>
          <p:nvSpPr>
            <p:cNvPr id="5" name="Rectangle 4"/>
            <p:cNvSpPr/>
            <p:nvPr/>
          </p:nvSpPr>
          <p:spPr>
            <a:xfrm>
              <a:off x="0" y="5239230"/>
              <a:ext cx="1614328" cy="1618770"/>
            </a:xfrm>
            <a:prstGeom prst="rect">
              <a:avLst/>
            </a:prstGeom>
            <a:solidFill>
              <a:srgbClr val="1FA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7" name="Rectangle 6"/>
            <p:cNvSpPr/>
            <p:nvPr/>
          </p:nvSpPr>
          <p:spPr>
            <a:xfrm>
              <a:off x="1612450" y="5239230"/>
              <a:ext cx="1614328" cy="1618770"/>
            </a:xfrm>
            <a:prstGeom prst="rect">
              <a:avLst/>
            </a:prstGeom>
            <a:solidFill>
              <a:srgbClr val="91CA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8" name="Rectangle 7"/>
            <p:cNvSpPr/>
            <p:nvPr/>
          </p:nvSpPr>
          <p:spPr>
            <a:xfrm>
              <a:off x="3224900" y="5239230"/>
              <a:ext cx="1614328" cy="1618770"/>
            </a:xfrm>
            <a:prstGeom prst="rect">
              <a:avLst/>
            </a:prstGeom>
            <a:solidFill>
              <a:srgbClr val="9378C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9" name="Rectangle 8"/>
            <p:cNvSpPr/>
            <p:nvPr/>
          </p:nvSpPr>
          <p:spPr>
            <a:xfrm>
              <a:off x="4837350" y="5239230"/>
              <a:ext cx="1614328" cy="1618770"/>
            </a:xfrm>
            <a:prstGeom prst="rect">
              <a:avLst/>
            </a:prstGeom>
            <a:solidFill>
              <a:srgbClr val="F1C4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sp>
          <p:nvSpPr>
            <p:cNvPr id="10" name="Rectangle 9"/>
            <p:cNvSpPr/>
            <p:nvPr/>
          </p:nvSpPr>
          <p:spPr>
            <a:xfrm>
              <a:off x="6449800" y="5239230"/>
              <a:ext cx="1614328" cy="1618770"/>
            </a:xfrm>
            <a:prstGeom prst="rect">
              <a:avLst/>
            </a:prstGeom>
            <a:solidFill>
              <a:srgbClr val="F56D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a:solidFill>
                  <a:srgbClr val="FFFFFF"/>
                </a:solidFill>
              </a:endParaRPr>
            </a:p>
          </p:txBody>
        </p:sp>
      </p:gr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b="47242"/>
          <a:stretch/>
        </p:blipFill>
        <p:spPr>
          <a:xfrm>
            <a:off x="9809018" y="6344218"/>
            <a:ext cx="2149434" cy="23471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image" Target="../media/image5.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hidden="1"/>
          <p:cNvGrpSpPr/>
          <p:nvPr userDrawn="1"/>
        </p:nvGrpSpPr>
        <p:grpSpPr>
          <a:xfrm>
            <a:off x="12370906" y="-217"/>
            <a:ext cx="935477" cy="5654618"/>
            <a:chOff x="12618967" y="-221"/>
            <a:chExt cx="954235" cy="5767186"/>
          </a:xfrm>
        </p:grpSpPr>
        <p:sp>
          <p:nvSpPr>
            <p:cNvPr id="14" name="Rectangle 13"/>
            <p:cNvSpPr/>
            <p:nvPr userDrawn="1"/>
          </p:nvSpPr>
          <p:spPr bwMode="auto">
            <a:xfrm rot="5400000">
              <a:off x="12668353" y="1208393"/>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Green</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G:75 B:28</a:t>
              </a:r>
            </a:p>
          </p:txBody>
        </p:sp>
        <p:sp>
          <p:nvSpPr>
            <p:cNvPr id="15" name="Rectangle 14"/>
            <p:cNvSpPr/>
            <p:nvPr userDrawn="1"/>
          </p:nvSpPr>
          <p:spPr bwMode="auto">
            <a:xfrm rot="5400000">
              <a:off x="12668354" y="29607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21698">
                        <a:srgbClr val="323232"/>
                      </a:gs>
                      <a:gs pos="55000">
                        <a:srgbClr val="323232"/>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21698">
                        <a:srgbClr val="323232"/>
                      </a:gs>
                      <a:gs pos="55000">
                        <a:srgbClr val="323232"/>
                      </a:gs>
                    </a:gsLst>
                    <a:lin ang="5400000" scaled="0"/>
                  </a:gradFill>
                  <a:ea typeface="Segoe UI" pitchFamily="34" charset="0"/>
                  <a:cs typeface="Segoe UI" pitchFamily="34" charset="0"/>
                </a:rPr>
                <a:t>R:186 G:216 B:10</a:t>
              </a:r>
            </a:p>
          </p:txBody>
        </p:sp>
        <p:sp>
          <p:nvSpPr>
            <p:cNvPr id="16" name="Rectangle 15"/>
            <p:cNvSpPr/>
            <p:nvPr userDrawn="1"/>
          </p:nvSpPr>
          <p:spPr bwMode="auto">
            <a:xfrm rot="5400000">
              <a:off x="12668355" y="2124877"/>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5660">
                        <a:srgbClr val="FFFFFF"/>
                      </a:gs>
                      <a:gs pos="21698">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5660">
                        <a:srgbClr val="FFFFFF"/>
                      </a:gs>
                      <a:gs pos="21698">
                        <a:srgbClr val="FFFFFF"/>
                      </a:gs>
                    </a:gsLst>
                    <a:lin ang="5400000" scaled="0"/>
                  </a:gradFill>
                  <a:ea typeface="Segoe UI" pitchFamily="34" charset="0"/>
                  <a:cs typeface="Segoe UI" pitchFamily="34" charset="0"/>
                </a:rPr>
                <a:t>R:0 G:120 B:215</a:t>
              </a:r>
            </a:p>
          </p:txBody>
        </p:sp>
        <p:sp>
          <p:nvSpPr>
            <p:cNvPr id="17" name="Rectangle 16"/>
            <p:cNvSpPr/>
            <p:nvPr userDrawn="1"/>
          </p:nvSpPr>
          <p:spPr bwMode="auto">
            <a:xfrm rot="5400000">
              <a:off x="12328885" y="1210477"/>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18" name="Rectangle 17"/>
            <p:cNvSpPr/>
            <p:nvPr userDrawn="1"/>
          </p:nvSpPr>
          <p:spPr bwMode="auto">
            <a:xfrm rot="5400000">
              <a:off x="12328886" y="2124877"/>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Red</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R:232 G:17 B:35</a:t>
              </a:r>
            </a:p>
          </p:txBody>
        </p:sp>
        <p:sp>
          <p:nvSpPr>
            <p:cNvPr id="19" name="Rectangle 18"/>
            <p:cNvSpPr/>
            <p:nvPr userDrawn="1"/>
          </p:nvSpPr>
          <p:spPr bwMode="auto">
            <a:xfrm rot="5400000">
              <a:off x="12328885" y="296077"/>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87736">
                          <a:srgbClr val="FFFFFF"/>
                        </a:gs>
                        <a:gs pos="46862">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87736">
                          <a:srgbClr val="FFFFFF"/>
                        </a:gs>
                        <a:gs pos="46862">
                          <a:srgbClr val="FFFFFF"/>
                        </a:gs>
                      </a:gsLst>
                      <a:lin ang="5400000" scaled="0"/>
                    </a:gradFill>
                    <a:ea typeface="Segoe UI" pitchFamily="34" charset="0"/>
                    <a:cs typeface="Segoe UI" pitchFamily="34" charset="0"/>
                  </a:rPr>
                  <a:t>R:82 G:82 B:82</a:t>
                </a:r>
              </a:p>
            </p:txBody>
          </p:sp>
          <p:sp>
            <p:nvSpPr>
              <p:cNvPr id="12" name="Rectangle 11"/>
              <p:cNvSpPr/>
              <p:nvPr userDrawn="1"/>
            </p:nvSpPr>
            <p:spPr bwMode="auto">
              <a:xfrm>
                <a:off x="6309686"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95283">
                          <a:srgbClr val="323232"/>
                        </a:gs>
                        <a:gs pos="77000">
                          <a:srgbClr val="323232"/>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95283">
                          <a:srgbClr val="323232"/>
                        </a:gs>
                        <a:gs pos="77000">
                          <a:srgbClr val="323232"/>
                        </a:gs>
                      </a:gsLst>
                      <a:lin ang="5400000" scaled="0"/>
                    </a:gradFill>
                    <a:ea typeface="Segoe UI" pitchFamily="34" charset="0"/>
                    <a:cs typeface="Segoe UI" pitchFamily="34" charset="0"/>
                  </a:rPr>
                  <a:t>R:150 G:150 B:150</a:t>
                </a:r>
              </a:p>
            </p:txBody>
          </p:sp>
          <p:sp>
            <p:nvSpPr>
              <p:cNvPr id="13" name="Rectangle 12"/>
              <p:cNvSpPr/>
              <p:nvPr userDrawn="1"/>
            </p:nvSpPr>
            <p:spPr bwMode="auto">
              <a:xfrm>
                <a:off x="4476564"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grpSp>
        <p:sp>
          <p:nvSpPr>
            <p:cNvPr id="9" name="TextBox 8"/>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323232"/>
                      </a:gs>
                      <a:gs pos="30000">
                        <a:srgbClr val="323232"/>
                      </a:gs>
                    </a:gsLst>
                    <a:lin ang="5400000" scaled="0"/>
                  </a:gradFill>
                </a:rPr>
                <a:t>Main colors</a:t>
              </a:r>
            </a:p>
          </p:txBody>
        </p:sp>
        <p:sp>
          <p:nvSpPr>
            <p:cNvPr id="10" name="TextBox 9"/>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rgbClr val="323232"/>
                      </a:gs>
                      <a:gs pos="30000">
                        <a:srgbClr val="323232"/>
                      </a:gs>
                    </a:gsLst>
                    <a:lin ang="5400000" scaled="0"/>
                  </a:gradFill>
                </a:rPr>
                <a:t>Secondary colors (use only when necessary)</a:t>
              </a:r>
            </a:p>
          </p:txBody>
        </p:sp>
      </p:grpSp>
    </p:spTree>
    <p:extLst>
      <p:ext uri="{BB962C8B-B14F-4D97-AF65-F5344CB8AC3E}">
        <p14:creationId xmlns:p14="http://schemas.microsoft.com/office/powerpoint/2010/main" val="531516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7"/>
            <a:ext cx="11653520" cy="205316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03943409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Lst>
  <p:transition>
    <p:fade/>
  </p:transition>
  <p:txStyles>
    <p:titleStyle>
      <a:lvl1pPr algn="l" defTabSz="913355" rtl="0" eaLnBrk="1" latinLnBrk="0" hangingPunct="1">
        <a:lnSpc>
          <a:spcPct val="90000"/>
        </a:lnSpc>
        <a:spcBef>
          <a:spcPct val="0"/>
        </a:spcBef>
        <a:buNone/>
        <a:defRPr lang="en-US" sz="4705"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indent="-236285"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indent="-223849"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indent="-223849"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355" rtl="0" eaLnBrk="1" latinLnBrk="0" hangingPunct="1">
        <a:defRPr sz="1763" kern="1200">
          <a:solidFill>
            <a:schemeClr val="tx1"/>
          </a:solidFill>
          <a:latin typeface="+mn-lt"/>
          <a:ea typeface="+mn-ea"/>
          <a:cs typeface="+mn-cs"/>
        </a:defRPr>
      </a:lvl1pPr>
      <a:lvl2pPr marL="456678" algn="l" defTabSz="913355" rtl="0" eaLnBrk="1" latinLnBrk="0" hangingPunct="1">
        <a:defRPr sz="1763" kern="1200">
          <a:solidFill>
            <a:schemeClr val="tx1"/>
          </a:solidFill>
          <a:latin typeface="+mn-lt"/>
          <a:ea typeface="+mn-ea"/>
          <a:cs typeface="+mn-cs"/>
        </a:defRPr>
      </a:lvl2pPr>
      <a:lvl3pPr marL="913355" algn="l" defTabSz="913355" rtl="0" eaLnBrk="1" latinLnBrk="0" hangingPunct="1">
        <a:defRPr sz="1763" kern="1200">
          <a:solidFill>
            <a:schemeClr val="tx1"/>
          </a:solidFill>
          <a:latin typeface="+mn-lt"/>
          <a:ea typeface="+mn-ea"/>
          <a:cs typeface="+mn-cs"/>
        </a:defRPr>
      </a:lvl3pPr>
      <a:lvl4pPr marL="1370034" algn="l" defTabSz="913355" rtl="0" eaLnBrk="1" latinLnBrk="0" hangingPunct="1">
        <a:defRPr sz="1763" kern="1200">
          <a:solidFill>
            <a:schemeClr val="tx1"/>
          </a:solidFill>
          <a:latin typeface="+mn-lt"/>
          <a:ea typeface="+mn-ea"/>
          <a:cs typeface="+mn-cs"/>
        </a:defRPr>
      </a:lvl4pPr>
      <a:lvl5pPr marL="1826712" algn="l" defTabSz="913355" rtl="0" eaLnBrk="1" latinLnBrk="0" hangingPunct="1">
        <a:defRPr sz="1763" kern="1200">
          <a:solidFill>
            <a:schemeClr val="tx1"/>
          </a:solidFill>
          <a:latin typeface="+mn-lt"/>
          <a:ea typeface="+mn-ea"/>
          <a:cs typeface="+mn-cs"/>
        </a:defRPr>
      </a:lvl5pPr>
      <a:lvl6pPr marL="2283390" algn="l" defTabSz="913355" rtl="0" eaLnBrk="1" latinLnBrk="0" hangingPunct="1">
        <a:defRPr sz="1763" kern="1200">
          <a:solidFill>
            <a:schemeClr val="tx1"/>
          </a:solidFill>
          <a:latin typeface="+mn-lt"/>
          <a:ea typeface="+mn-ea"/>
          <a:cs typeface="+mn-cs"/>
        </a:defRPr>
      </a:lvl6pPr>
      <a:lvl7pPr marL="2740066" algn="l" defTabSz="913355" rtl="0" eaLnBrk="1" latinLnBrk="0" hangingPunct="1">
        <a:defRPr sz="1763" kern="1200">
          <a:solidFill>
            <a:schemeClr val="tx1"/>
          </a:solidFill>
          <a:latin typeface="+mn-lt"/>
          <a:ea typeface="+mn-ea"/>
          <a:cs typeface="+mn-cs"/>
        </a:defRPr>
      </a:lvl7pPr>
      <a:lvl8pPr marL="3196745" algn="l" defTabSz="913355" rtl="0" eaLnBrk="1" latinLnBrk="0" hangingPunct="1">
        <a:defRPr sz="1763" kern="1200">
          <a:solidFill>
            <a:schemeClr val="tx1"/>
          </a:solidFill>
          <a:latin typeface="+mn-lt"/>
          <a:ea typeface="+mn-ea"/>
          <a:cs typeface="+mn-cs"/>
        </a:defRPr>
      </a:lvl8pPr>
      <a:lvl9pPr marL="3653423" algn="l" defTabSz="913355"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hyperlink" Target="https://github.com/xamarinhq/app-acquaint" TargetMode="Externa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hyperlink" Target="https://blog.xamarin.com/los-angeles-department-of-buildings-and-safety-goes-mobile-with-xamarin/" TargetMode="External"/><Relationship Id="rId5" Type="http://schemas.openxmlformats.org/officeDocument/2006/relationships/hyperlink" Target="https://blog.xamarin.com/mars-petcare-improves-app-engagement-10x-with-xamarin/" TargetMode="External"/><Relationship Id="rId4" Type="http://schemas.openxmlformats.org/officeDocument/2006/relationships/hyperlink" Target="http://cdn1.xamarin.com/webimages/assets/Xamarin-Case-Study-McKesson.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microsoft.com/office/2007/relationships/hdphoto" Target="../media/hdphoto2.wdp"/><Relationship Id="rId4" Type="http://schemas.openxmlformats.org/officeDocument/2006/relationships/image" Target="../media/image20.emf"/><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noteIllustrations_BrianHa 2.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86466" y="2607278"/>
            <a:ext cx="3809805" cy="4332719"/>
          </a:xfrm>
          <a:prstGeom prst="rect">
            <a:avLst/>
          </a:prstGeom>
        </p:spPr>
      </p:pic>
      <p:sp>
        <p:nvSpPr>
          <p:cNvPr id="17" name="AutoShape 8"/>
          <p:cNvSpPr>
            <a:spLocks noChangeAspect="1" noChangeArrowheads="1" noTextEdit="1"/>
          </p:cNvSpPr>
          <p:nvPr/>
        </p:nvSpPr>
        <p:spPr bwMode="auto">
          <a:xfrm>
            <a:off x="9995464" y="3134083"/>
            <a:ext cx="2181923"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8" name="AutoShape 3"/>
          <p:cNvSpPr>
            <a:spLocks noChangeAspect="1" noChangeArrowheads="1" noTextEdit="1"/>
          </p:cNvSpPr>
          <p:nvPr/>
        </p:nvSpPr>
        <p:spPr bwMode="auto">
          <a:xfrm>
            <a:off x="6081386" y="3146534"/>
            <a:ext cx="4465005"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9" name="Freeform 6"/>
          <p:cNvSpPr>
            <a:spLocks/>
          </p:cNvSpPr>
          <p:nvPr/>
        </p:nvSpPr>
        <p:spPr bwMode="auto">
          <a:xfrm>
            <a:off x="7606554" y="2331035"/>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20" name="Freeform 7"/>
          <p:cNvSpPr>
            <a:spLocks/>
          </p:cNvSpPr>
          <p:nvPr/>
        </p:nvSpPr>
        <p:spPr bwMode="auto">
          <a:xfrm>
            <a:off x="7916256" y="2382393"/>
            <a:ext cx="1540730" cy="865299"/>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10" name="Text Placeholder 4"/>
          <p:cNvSpPr txBox="1">
            <a:spLocks/>
          </p:cNvSpPr>
          <p:nvPr/>
        </p:nvSpPr>
        <p:spPr>
          <a:xfrm>
            <a:off x="203875" y="2710892"/>
            <a:ext cx="10299548" cy="1436217"/>
          </a:xfrm>
          <a:prstGeom prst="rect">
            <a:avLst/>
          </a:prstGeom>
          <a:noFill/>
        </p:spPr>
        <p:txBody>
          <a:bodyPr vert="horz" wrap="square" lIns="179285" tIns="143428" rIns="179285" bIns="143428"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buClr>
                <a:srgbClr val="3C3C3C"/>
              </a:buClr>
            </a:pPr>
            <a:r>
              <a:rPr lang="de-DE" sz="2745" dirty="0">
                <a:gradFill>
                  <a:gsLst>
                    <a:gs pos="0">
                      <a:srgbClr val="FFFFFF"/>
                    </a:gs>
                    <a:gs pos="100000">
                      <a:srgbClr val="FFFFFF"/>
                    </a:gs>
                  </a:gsLst>
                  <a:lin ang="5400000" scaled="0"/>
                </a:gradFill>
              </a:rPr>
              <a:t>Overview</a:t>
            </a:r>
            <a:endParaRPr lang="de-DE" sz="4705" dirty="0">
              <a:gradFill>
                <a:gsLst>
                  <a:gs pos="0">
                    <a:srgbClr val="FFFFFF"/>
                  </a:gs>
                  <a:gs pos="100000">
                    <a:srgbClr val="FFFFFF"/>
                  </a:gs>
                </a:gsLst>
                <a:lin ang="5400000" scaled="0"/>
              </a:gradFill>
            </a:endParaRPr>
          </a:p>
          <a:p>
            <a:pPr>
              <a:lnSpc>
                <a:spcPct val="100000"/>
              </a:lnSpc>
              <a:buClr>
                <a:srgbClr val="3C3C3C"/>
              </a:buClr>
            </a:pPr>
            <a:r>
              <a:rPr lang="de-DE" sz="4705" dirty="0" err="1">
                <a:gradFill>
                  <a:gsLst>
                    <a:gs pos="0">
                      <a:srgbClr val="FFFFFF"/>
                    </a:gs>
                    <a:gs pos="100000">
                      <a:srgbClr val="FFFFFF"/>
                    </a:gs>
                  </a:gsLst>
                  <a:lin ang="5400000" scaled="0"/>
                </a:gradFill>
              </a:rPr>
              <a:t>Xamarin</a:t>
            </a:r>
            <a:r>
              <a:rPr lang="de-DE" sz="4705" dirty="0">
                <a:gradFill>
                  <a:gsLst>
                    <a:gs pos="0">
                      <a:srgbClr val="FFFFFF"/>
                    </a:gs>
                    <a:gs pos="100000">
                      <a:srgbClr val="FFFFFF"/>
                    </a:gs>
                  </a:gsLst>
                  <a:lin ang="5400000" scaled="0"/>
                </a:gradFill>
              </a:rPr>
              <a:t> </a:t>
            </a:r>
            <a:r>
              <a:rPr lang="de-DE" sz="4705" dirty="0" err="1">
                <a:gradFill>
                  <a:gsLst>
                    <a:gs pos="0">
                      <a:srgbClr val="FFFFFF"/>
                    </a:gs>
                    <a:gs pos="100000">
                      <a:srgbClr val="FFFFFF"/>
                    </a:gs>
                  </a:gsLst>
                  <a:lin ang="5400000" scaled="0"/>
                </a:gradFill>
              </a:rPr>
              <a:t>for</a:t>
            </a:r>
            <a:r>
              <a:rPr lang="de-DE" sz="4705" dirty="0">
                <a:gradFill>
                  <a:gsLst>
                    <a:gs pos="0">
                      <a:srgbClr val="FFFFFF"/>
                    </a:gs>
                    <a:gs pos="100000">
                      <a:srgbClr val="FFFFFF"/>
                    </a:gs>
                  </a:gsLst>
                  <a:lin ang="5400000" scaled="0"/>
                </a:gradFill>
              </a:rPr>
              <a:t> Visual Studio Enterprise</a:t>
            </a:r>
          </a:p>
        </p:txBody>
      </p:sp>
    </p:spTree>
    <p:extLst>
      <p:ext uri="{BB962C8B-B14F-4D97-AF65-F5344CB8AC3E}">
        <p14:creationId xmlns:p14="http://schemas.microsoft.com/office/powerpoint/2010/main" val="7823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Xamarin’s</a:t>
            </a:r>
            <a:r>
              <a:rPr lang="en-US" dirty="0"/>
              <a:t> unique approach </a:t>
            </a:r>
            <a:br>
              <a:rPr lang="en-US" dirty="0"/>
            </a:br>
            <a:r>
              <a:rPr lang="en-US" sz="3800" dirty="0"/>
              <a:t>Efficiency through shared code</a:t>
            </a:r>
          </a:p>
        </p:txBody>
      </p:sp>
      <p:sp>
        <p:nvSpPr>
          <p:cNvPr id="18" name="Rectangle 17"/>
          <p:cNvSpPr/>
          <p:nvPr/>
        </p:nvSpPr>
        <p:spPr>
          <a:xfrm>
            <a:off x="5819757" y="2480753"/>
            <a:ext cx="5780572" cy="3547125"/>
          </a:xfrm>
          <a:prstGeom prst="rect">
            <a:avLst/>
          </a:prstGeom>
          <a:noFill/>
          <a:ln>
            <a:noFill/>
          </a:ln>
        </p:spPr>
        <p:txBody>
          <a:bodyPr lIns="45713" tIns="45713" rIns="45713" bIns="45713" anchor="ctr" anchorCtr="0">
            <a:noAutofit/>
          </a:bodyPr>
          <a:lstStyle/>
          <a:p>
            <a:pPr defTabSz="914363">
              <a:lnSpc>
                <a:spcPct val="125000"/>
              </a:lnSpc>
            </a:pPr>
            <a:r>
              <a:rPr lang="en-US" sz="2400" dirty="0">
                <a:solidFill>
                  <a:srgbClr val="FFFFFF"/>
                </a:solidFill>
                <a:ea typeface="Segoe UI" charset="0"/>
                <a:cs typeface="Segoe UI" charset="0"/>
              </a:rPr>
              <a:t>More apps faster: </a:t>
            </a:r>
            <a:r>
              <a:rPr lang="en-US" sz="2000" dirty="0">
                <a:solidFill>
                  <a:srgbClr val="FFFFFF"/>
                </a:solidFill>
                <a:latin typeface="Segoe UI Light" charset="0"/>
                <a:ea typeface="Segoe UI Light" charset="0"/>
                <a:cs typeface="Segoe UI Light" charset="0"/>
              </a:rPr>
              <a:t>Accelerated time-to-market with up to 100% shared code.</a:t>
            </a:r>
          </a:p>
          <a:p>
            <a:pPr defTabSz="914363">
              <a:lnSpc>
                <a:spcPct val="125000"/>
              </a:lnSpc>
            </a:pPr>
            <a:endParaRPr lang="en-US" dirty="0">
              <a:solidFill>
                <a:srgbClr val="FFFFFF"/>
              </a:solidFill>
              <a:ea typeface="Segoe UI" charset="0"/>
              <a:cs typeface="Segoe UI" charset="0"/>
            </a:endParaRPr>
          </a:p>
          <a:p>
            <a:pPr defTabSz="914363">
              <a:lnSpc>
                <a:spcPct val="125000"/>
              </a:lnSpc>
            </a:pPr>
            <a:r>
              <a:rPr lang="en-US" sz="2400" dirty="0">
                <a:solidFill>
                  <a:srgbClr val="FFFFFF"/>
                </a:solidFill>
                <a:ea typeface="Segoe UI" charset="0"/>
                <a:cs typeface="Segoe UI" charset="0"/>
              </a:rPr>
              <a:t>Truly native cross-platform solution: </a:t>
            </a:r>
            <a:r>
              <a:rPr lang="en-US" sz="2000" dirty="0">
                <a:solidFill>
                  <a:srgbClr val="FFFFFF"/>
                </a:solidFill>
                <a:latin typeface="Segoe UI Light" charset="0"/>
                <a:ea typeface="Segoe UI Light" charset="0"/>
                <a:cs typeface="Segoe UI Light" charset="0"/>
              </a:rPr>
              <a:t>Native UI and performance, high-fidelity API access.</a:t>
            </a:r>
          </a:p>
          <a:p>
            <a:pPr defTabSz="914363">
              <a:lnSpc>
                <a:spcPct val="125000"/>
              </a:lnSpc>
            </a:pPr>
            <a:endParaRPr lang="en-US" dirty="0">
              <a:solidFill>
                <a:srgbClr val="FFFFFF"/>
              </a:solidFill>
              <a:ea typeface="Segoe UI" charset="0"/>
              <a:cs typeface="Segoe UI" charset="0"/>
            </a:endParaRPr>
          </a:p>
          <a:p>
            <a:pPr defTabSz="914363">
              <a:lnSpc>
                <a:spcPct val="125000"/>
              </a:lnSpc>
            </a:pPr>
            <a:r>
              <a:rPr lang="en-US" sz="2400" dirty="0">
                <a:solidFill>
                  <a:srgbClr val="FFFFFF"/>
                </a:solidFill>
                <a:ea typeface="Segoe UI" charset="0"/>
                <a:cs typeface="Segoe UI" charset="0"/>
              </a:rPr>
              <a:t>Easy scalability: </a:t>
            </a:r>
            <a:r>
              <a:rPr lang="en-US" sz="2000" dirty="0">
                <a:solidFill>
                  <a:srgbClr val="FFFFFF"/>
                </a:solidFill>
                <a:latin typeface="Segoe UI Light" charset="0"/>
                <a:ea typeface="Segoe UI Light" charset="0"/>
                <a:cs typeface="Segoe UI Light" charset="0"/>
              </a:rPr>
              <a:t>Go from 1–100 apps with reduced time and effort.</a:t>
            </a:r>
          </a:p>
          <a:p>
            <a:pPr defTabSz="914363">
              <a:lnSpc>
                <a:spcPct val="125000"/>
              </a:lnSpc>
            </a:pPr>
            <a:endParaRPr lang="en-US" sz="2000" dirty="0">
              <a:solidFill>
                <a:srgbClr val="FFFFFF"/>
              </a:solidFill>
              <a:latin typeface="Segoe UI Light" charset="0"/>
              <a:ea typeface="Segoe UI Light" charset="0"/>
              <a:cs typeface="Segoe UI Light" charset="0"/>
            </a:endParaRPr>
          </a:p>
          <a:p>
            <a:pPr defTabSz="914363">
              <a:lnSpc>
                <a:spcPct val="125000"/>
              </a:lnSpc>
            </a:pPr>
            <a:r>
              <a:rPr lang="en-US" sz="2400" dirty="0">
                <a:solidFill>
                  <a:srgbClr val="FFFFFF"/>
                </a:solidFill>
                <a:ea typeface="Segoe UI" charset="0"/>
                <a:cs typeface="Segoe UI" charset="0"/>
              </a:rPr>
              <a:t>Fully integrated solution</a:t>
            </a:r>
            <a:r>
              <a:rPr lang="en-US" sz="2000" dirty="0">
                <a:solidFill>
                  <a:srgbClr val="FFFFFF"/>
                </a:solidFill>
                <a:latin typeface="Segoe UI Light" charset="0"/>
                <a:ea typeface="Segoe UI Light" charset="0"/>
                <a:cs typeface="Segoe UI Light" charset="0"/>
              </a:rPr>
              <a:t>: Easily connect with high value cloud services: </a:t>
            </a:r>
            <a:r>
              <a:rPr lang="en-US" sz="2000" dirty="0" err="1">
                <a:solidFill>
                  <a:srgbClr val="FFFFFF"/>
                </a:solidFill>
                <a:latin typeface="Segoe UI Light" charset="0"/>
                <a:ea typeface="Segoe UI Light" charset="0"/>
                <a:cs typeface="Segoe UI Light" charset="0"/>
              </a:rPr>
              <a:t>MBaaS</a:t>
            </a:r>
            <a:r>
              <a:rPr lang="en-US" sz="2000" dirty="0">
                <a:solidFill>
                  <a:srgbClr val="FFFFFF"/>
                </a:solidFill>
                <a:latin typeface="Segoe UI Light" charset="0"/>
                <a:ea typeface="Segoe UI Light" charset="0"/>
                <a:cs typeface="Segoe UI Light" charset="0"/>
              </a:rPr>
              <a:t>, data, MDM.</a:t>
            </a:r>
          </a:p>
          <a:p>
            <a:pPr defTabSz="914363">
              <a:lnSpc>
                <a:spcPct val="125000"/>
              </a:lnSpc>
            </a:pPr>
            <a:endParaRPr lang="en-US" dirty="0">
              <a:solidFill>
                <a:srgbClr val="FFFFFF"/>
              </a:solidFill>
              <a:ea typeface="Segoe UI" charset="0"/>
              <a:cs typeface="Segoe UI" charset="0"/>
            </a:endParaRPr>
          </a:p>
        </p:txBody>
      </p:sp>
      <p:grpSp>
        <p:nvGrpSpPr>
          <p:cNvPr id="54" name="Group 53"/>
          <p:cNvGrpSpPr/>
          <p:nvPr/>
        </p:nvGrpSpPr>
        <p:grpSpPr>
          <a:xfrm>
            <a:off x="626319" y="1685935"/>
            <a:ext cx="4577448" cy="4705331"/>
            <a:chOff x="626319" y="1685935"/>
            <a:chExt cx="4577448" cy="4705331"/>
          </a:xfrm>
        </p:grpSpPr>
        <p:grpSp>
          <p:nvGrpSpPr>
            <p:cNvPr id="55" name="Group 54"/>
            <p:cNvGrpSpPr/>
            <p:nvPr/>
          </p:nvGrpSpPr>
          <p:grpSpPr>
            <a:xfrm>
              <a:off x="3483552" y="1760261"/>
              <a:ext cx="1720215" cy="3386315"/>
              <a:chOff x="8897951" y="3772594"/>
              <a:chExt cx="3173877" cy="6247910"/>
            </a:xfrm>
          </p:grpSpPr>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951" y="3772594"/>
                <a:ext cx="3173877" cy="6247910"/>
              </a:xfrm>
              <a:prstGeom prst="rect">
                <a:avLst/>
              </a:prstGeom>
            </p:spPr>
          </p:pic>
          <p:sp>
            <p:nvSpPr>
              <p:cNvPr id="70" name="Rectangle 69"/>
              <p:cNvSpPr/>
              <p:nvPr/>
            </p:nvSpPr>
            <p:spPr>
              <a:xfrm>
                <a:off x="9068250" y="4317967"/>
                <a:ext cx="2823101" cy="5023788"/>
              </a:xfrm>
              <a:prstGeom prst="rect">
                <a:avLst/>
              </a:prstGeom>
              <a:solidFill>
                <a:srgbClr val="1BA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800">
                  <a:solidFill>
                    <a:srgbClr val="FFFFFF"/>
                  </a:solidFill>
                </a:endParaRPr>
              </a:p>
            </p:txBody>
          </p:sp>
          <p:sp>
            <p:nvSpPr>
              <p:cNvPr id="71" name="TextBox 70"/>
              <p:cNvSpPr txBox="1"/>
              <p:nvPr/>
            </p:nvSpPr>
            <p:spPr>
              <a:xfrm>
                <a:off x="8953361" y="5604696"/>
                <a:ext cx="3046932" cy="567863"/>
              </a:xfrm>
              <a:prstGeom prst="rect">
                <a:avLst/>
              </a:prstGeom>
              <a:noFill/>
            </p:spPr>
            <p:txBody>
              <a:bodyPr wrap="square" rtlCol="0">
                <a:spAutoFit/>
              </a:bodyPr>
              <a:lstStyle/>
              <a:p>
                <a:pPr algn="ctr" defTabSz="914363"/>
                <a:r>
                  <a:rPr lang="en-US" sz="1400" b="1" dirty="0">
                    <a:solidFill>
                      <a:srgbClr val="FFFFFF"/>
                    </a:solidFill>
                    <a:latin typeface="Segoe UI Semibold" charset="0"/>
                    <a:ea typeface="Segoe UI Semibold" charset="0"/>
                    <a:cs typeface="Segoe UI Semibold" charset="0"/>
                  </a:rPr>
                  <a:t>Native UI</a:t>
                </a:r>
              </a:p>
            </p:txBody>
          </p:sp>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360" y="6552600"/>
                <a:ext cx="726934" cy="850822"/>
              </a:xfrm>
              <a:prstGeom prst="rect">
                <a:avLst/>
              </a:prstGeom>
            </p:spPr>
          </p:pic>
        </p:grpSp>
        <p:sp>
          <p:nvSpPr>
            <p:cNvPr id="56" name="Title 1"/>
            <p:cNvSpPr txBox="1">
              <a:spLocks/>
            </p:cNvSpPr>
            <p:nvPr/>
          </p:nvSpPr>
          <p:spPr>
            <a:xfrm>
              <a:off x="1543980" y="5819987"/>
              <a:ext cx="2683574" cy="57127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lnSpc>
                  <a:spcPct val="125000"/>
                </a:lnSpc>
                <a:spcBef>
                  <a:spcPts val="0"/>
                </a:spcBef>
              </a:pPr>
              <a:r>
                <a:rPr lang="en-US" sz="1800" dirty="0">
                  <a:solidFill>
                    <a:srgbClr val="FFFFFF"/>
                  </a:solidFill>
                  <a:latin typeface="Segoe UI" charset="0"/>
                  <a:ea typeface="Segoe UI" charset="0"/>
                  <a:cs typeface="Segoe UI" charset="0"/>
                </a:rPr>
                <a:t>Xamarin and C#</a:t>
              </a:r>
            </a:p>
            <a:p>
              <a:pPr algn="ctr">
                <a:lnSpc>
                  <a:spcPct val="125000"/>
                </a:lnSpc>
                <a:spcBef>
                  <a:spcPts val="0"/>
                </a:spcBef>
              </a:pPr>
              <a:r>
                <a:rPr lang="en-US" sz="1800" dirty="0">
                  <a:solidFill>
                    <a:srgbClr val="FFFFFF"/>
                  </a:solidFill>
                  <a:latin typeface="Segoe UI" charset="0"/>
                  <a:ea typeface="Segoe UI" charset="0"/>
                  <a:cs typeface="Segoe UI" charset="0"/>
                </a:rPr>
                <a:t>Shared Code</a:t>
              </a:r>
            </a:p>
          </p:txBody>
        </p:sp>
        <p:sp>
          <p:nvSpPr>
            <p:cNvPr id="57" name="Right Brace 56"/>
            <p:cNvSpPr/>
            <p:nvPr/>
          </p:nvSpPr>
          <p:spPr>
            <a:xfrm rot="5400000">
              <a:off x="2758876" y="4147547"/>
              <a:ext cx="405310" cy="2730290"/>
            </a:xfrm>
            <a:prstGeom prst="rightBrace">
              <a:avLst>
                <a:gd name="adj1" fmla="val 8333"/>
                <a:gd name="adj2" fmla="val 5276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a:endParaRPr lang="en-US" sz="900">
                <a:solidFill>
                  <a:srgbClr val="FFFFFF"/>
                </a:solidFill>
              </a:endParaRPr>
            </a:p>
          </p:txBody>
        </p:sp>
        <p:grpSp>
          <p:nvGrpSpPr>
            <p:cNvPr id="58" name="Group 57"/>
            <p:cNvGrpSpPr/>
            <p:nvPr/>
          </p:nvGrpSpPr>
          <p:grpSpPr>
            <a:xfrm>
              <a:off x="1283608" y="1739900"/>
              <a:ext cx="3458722" cy="3454400"/>
              <a:chOff x="1283607" y="1714501"/>
              <a:chExt cx="3509883" cy="3505497"/>
            </a:xfrm>
          </p:grpSpPr>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607" y="1714501"/>
                <a:ext cx="3509883" cy="3505497"/>
              </a:xfrm>
              <a:prstGeom prst="rect">
                <a:avLst/>
              </a:prstGeom>
            </p:spPr>
          </p:pic>
          <p:sp>
            <p:nvSpPr>
              <p:cNvPr id="66" name="Rectangle 65"/>
              <p:cNvSpPr/>
              <p:nvPr/>
            </p:nvSpPr>
            <p:spPr>
              <a:xfrm>
                <a:off x="2279987" y="2106400"/>
                <a:ext cx="1496212" cy="2741453"/>
              </a:xfrm>
              <a:prstGeom prst="rect">
                <a:avLst/>
              </a:prstGeom>
              <a:solidFill>
                <a:srgbClr val="1BA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800" dirty="0">
                    <a:solidFill>
                      <a:srgbClr val="FFFFFF"/>
                    </a:solidFill>
                  </a:rPr>
                  <a:t> </a:t>
                </a:r>
              </a:p>
            </p:txBody>
          </p:sp>
          <p:sp>
            <p:nvSpPr>
              <p:cNvPr id="67" name="TextBox 66"/>
              <p:cNvSpPr txBox="1"/>
              <p:nvPr/>
            </p:nvSpPr>
            <p:spPr>
              <a:xfrm>
                <a:off x="2078872" y="2753245"/>
                <a:ext cx="1651412" cy="307777"/>
              </a:xfrm>
              <a:prstGeom prst="rect">
                <a:avLst/>
              </a:prstGeom>
              <a:noFill/>
            </p:spPr>
            <p:txBody>
              <a:bodyPr wrap="square" rtlCol="0">
                <a:spAutoFit/>
              </a:bodyPr>
              <a:lstStyle/>
              <a:p>
                <a:pPr algn="ctr" defTabSz="914363"/>
                <a:r>
                  <a:rPr lang="en-US" sz="1400" b="1" dirty="0">
                    <a:solidFill>
                      <a:srgbClr val="FFFFFF"/>
                    </a:solidFill>
                    <a:latin typeface="Segoe UI Semibold" charset="0"/>
                    <a:ea typeface="Segoe UI Semibold" charset="0"/>
                    <a:cs typeface="Segoe UI Semibold" charset="0"/>
                  </a:rPr>
                  <a:t>Native UI</a:t>
                </a:r>
              </a:p>
            </p:txBody>
          </p:sp>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9009" y="3334345"/>
                <a:ext cx="302469" cy="306438"/>
              </a:xfrm>
              <a:prstGeom prst="rect">
                <a:avLst/>
              </a:prstGeom>
            </p:spPr>
          </p:pic>
        </p:grpSp>
        <p:grpSp>
          <p:nvGrpSpPr>
            <p:cNvPr id="59" name="Group 58"/>
            <p:cNvGrpSpPr/>
            <p:nvPr/>
          </p:nvGrpSpPr>
          <p:grpSpPr>
            <a:xfrm>
              <a:off x="626319" y="1685935"/>
              <a:ext cx="1919833" cy="3571782"/>
              <a:chOff x="626319" y="1685935"/>
              <a:chExt cx="1919833" cy="3571782"/>
            </a:xfrm>
          </p:grpSpPr>
          <p:grpSp>
            <p:nvGrpSpPr>
              <p:cNvPr id="60" name="Group 59"/>
              <p:cNvGrpSpPr/>
              <p:nvPr/>
            </p:nvGrpSpPr>
            <p:grpSpPr>
              <a:xfrm>
                <a:off x="626319" y="1685935"/>
                <a:ext cx="1919833" cy="3571782"/>
                <a:chOff x="755849" y="3634133"/>
                <a:chExt cx="3527987" cy="6563696"/>
              </a:xfrm>
            </p:grpSpPr>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849" y="3634133"/>
                  <a:ext cx="3527987" cy="6563696"/>
                </a:xfrm>
                <a:prstGeom prst="rect">
                  <a:avLst/>
                </a:prstGeom>
              </p:spPr>
            </p:pic>
            <p:sp>
              <p:nvSpPr>
                <p:cNvPr id="63" name="Rectangle 62"/>
                <p:cNvSpPr/>
                <p:nvPr/>
              </p:nvSpPr>
              <p:spPr>
                <a:xfrm>
                  <a:off x="1181224" y="4499560"/>
                  <a:ext cx="2700843" cy="4797737"/>
                </a:xfrm>
                <a:prstGeom prst="rect">
                  <a:avLst/>
                </a:prstGeom>
                <a:solidFill>
                  <a:srgbClr val="1BA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800" dirty="0">
                      <a:solidFill>
                        <a:srgbClr val="FFFFFF"/>
                      </a:solidFill>
                    </a:rPr>
                    <a:t> </a:t>
                  </a:r>
                </a:p>
              </p:txBody>
            </p:sp>
            <p:sp>
              <p:nvSpPr>
                <p:cNvPr id="64" name="TextBox 63"/>
                <p:cNvSpPr txBox="1"/>
                <p:nvPr/>
              </p:nvSpPr>
              <p:spPr>
                <a:xfrm>
                  <a:off x="1005287" y="5604696"/>
                  <a:ext cx="3046934" cy="565587"/>
                </a:xfrm>
                <a:prstGeom prst="rect">
                  <a:avLst/>
                </a:prstGeom>
                <a:noFill/>
              </p:spPr>
              <p:txBody>
                <a:bodyPr wrap="square" rtlCol="0">
                  <a:spAutoFit/>
                </a:bodyPr>
                <a:lstStyle/>
                <a:p>
                  <a:pPr algn="ctr" defTabSz="914363"/>
                  <a:r>
                    <a:rPr lang="en-US" sz="1400" b="1" dirty="0">
                      <a:solidFill>
                        <a:srgbClr val="FFFFFF"/>
                      </a:solidFill>
                      <a:latin typeface="Segoe UI Semibold" charset="0"/>
                      <a:ea typeface="Segoe UI Semibold" charset="0"/>
                      <a:cs typeface="Segoe UI Semibold" charset="0"/>
                    </a:rPr>
                    <a:t>Native UI</a:t>
                  </a:r>
                </a:p>
              </p:txBody>
            </p:sp>
          </p:grp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6068" y="3270249"/>
                <a:ext cx="441082" cy="400051"/>
              </a:xfrm>
              <a:prstGeom prst="rect">
                <a:avLst/>
              </a:prstGeom>
            </p:spPr>
          </p:pic>
        </p:grpSp>
      </p:grpSp>
    </p:spTree>
    <p:extLst>
      <p:ext uri="{BB962C8B-B14F-4D97-AF65-F5344CB8AC3E}">
        <p14:creationId xmlns:p14="http://schemas.microsoft.com/office/powerpoint/2010/main" val="20117634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More apps faster</a:t>
            </a:r>
          </a:p>
        </p:txBody>
      </p:sp>
      <p:grpSp>
        <p:nvGrpSpPr>
          <p:cNvPr id="2" name="Group 1"/>
          <p:cNvGrpSpPr/>
          <p:nvPr/>
        </p:nvGrpSpPr>
        <p:grpSpPr>
          <a:xfrm>
            <a:off x="4283777" y="1254521"/>
            <a:ext cx="6737513" cy="5048704"/>
            <a:chOff x="4283777" y="1254521"/>
            <a:chExt cx="6737513" cy="5048704"/>
          </a:xfrm>
        </p:grpSpPr>
        <p:grpSp>
          <p:nvGrpSpPr>
            <p:cNvPr id="10" name="Group 9"/>
            <p:cNvGrpSpPr/>
            <p:nvPr/>
          </p:nvGrpSpPr>
          <p:grpSpPr>
            <a:xfrm>
              <a:off x="7412261" y="1746355"/>
              <a:ext cx="1161738" cy="308141"/>
              <a:chOff x="10320969" y="3162925"/>
              <a:chExt cx="2323476" cy="616282"/>
            </a:xfrm>
          </p:grpSpPr>
          <p:cxnSp>
            <p:nvCxnSpPr>
              <p:cNvPr id="5" name="Straight Connector 4"/>
              <p:cNvCxnSpPr/>
              <p:nvPr/>
            </p:nvCxnSpPr>
            <p:spPr>
              <a:xfrm>
                <a:off x="10320969" y="3177915"/>
                <a:ext cx="232347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0320969" y="3162925"/>
                <a:ext cx="10235" cy="6162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 name="Chart 2"/>
            <p:cNvGraphicFramePr/>
            <p:nvPr>
              <p:extLst/>
            </p:nvPr>
          </p:nvGraphicFramePr>
          <p:xfrm>
            <a:off x="4283777" y="1841708"/>
            <a:ext cx="6692276" cy="446151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954976" y="4093568"/>
              <a:ext cx="1449629" cy="707886"/>
            </a:xfrm>
            <a:prstGeom prst="rect">
              <a:avLst/>
            </a:prstGeom>
            <a:noFill/>
          </p:spPr>
          <p:txBody>
            <a:bodyPr wrap="none" rtlCol="0">
              <a:spAutoFit/>
            </a:bodyPr>
            <a:lstStyle/>
            <a:p>
              <a:pPr algn="ctr" defTabSz="914363"/>
              <a:r>
                <a:rPr lang="en-US" sz="2200" b="1">
                  <a:solidFill>
                    <a:srgbClr val="FFFFFF"/>
                  </a:solidFill>
                  <a:ea typeface="Segoe UI" charset="0"/>
                  <a:cs typeface="Segoe UI" charset="0"/>
                </a:rPr>
                <a:t>95%</a:t>
              </a:r>
              <a:br>
                <a:rPr lang="en-US" b="1">
                  <a:solidFill>
                    <a:srgbClr val="FFFFFF"/>
                  </a:solidFill>
                  <a:ea typeface="Segoe UI" charset="0"/>
                  <a:cs typeface="Segoe UI" charset="0"/>
                </a:rPr>
              </a:br>
              <a:r>
                <a:rPr lang="en-US">
                  <a:solidFill>
                    <a:srgbClr val="FFFFFF"/>
                  </a:solidFill>
                  <a:ea typeface="Segoe UI" charset="0"/>
                  <a:cs typeface="Segoe UI" charset="0"/>
                </a:rPr>
                <a:t>Shared code</a:t>
              </a:r>
              <a:endParaRPr lang="en-US" dirty="0">
                <a:solidFill>
                  <a:srgbClr val="FFFFFF"/>
                </a:solidFill>
                <a:ea typeface="Segoe UI" charset="0"/>
                <a:cs typeface="Segoe UI" charset="0"/>
              </a:endParaRPr>
            </a:p>
          </p:txBody>
        </p:sp>
        <p:sp>
          <p:nvSpPr>
            <p:cNvPr id="9" name="TextBox 8"/>
            <p:cNvSpPr txBox="1"/>
            <p:nvPr/>
          </p:nvSpPr>
          <p:spPr>
            <a:xfrm>
              <a:off x="8592675" y="1254521"/>
              <a:ext cx="2428615" cy="707886"/>
            </a:xfrm>
            <a:prstGeom prst="rect">
              <a:avLst/>
            </a:prstGeom>
            <a:noFill/>
          </p:spPr>
          <p:txBody>
            <a:bodyPr wrap="none" rtlCol="0">
              <a:spAutoFit/>
            </a:bodyPr>
            <a:lstStyle/>
            <a:p>
              <a:pPr algn="ctr" defTabSz="914363"/>
              <a:r>
                <a:rPr lang="en-US" sz="2200" b="1" dirty="0">
                  <a:solidFill>
                    <a:srgbClr val="FFFFFF"/>
                  </a:solidFill>
                  <a:ea typeface="Segoe UI" charset="0"/>
                  <a:cs typeface="Segoe UI" charset="0"/>
                </a:rPr>
                <a:t>5%</a:t>
              </a:r>
              <a:br>
                <a:rPr lang="en-US" b="1">
                  <a:solidFill>
                    <a:srgbClr val="FFFFFF"/>
                  </a:solidFill>
                  <a:ea typeface="Segoe UI" charset="0"/>
                  <a:cs typeface="Segoe UI" charset="0"/>
                </a:rPr>
              </a:br>
              <a:r>
                <a:rPr lang="en-US">
                  <a:solidFill>
                    <a:srgbClr val="FFFFFF"/>
                  </a:solidFill>
                  <a:ea typeface="Segoe UI" charset="0"/>
                  <a:cs typeface="Segoe UI" charset="0"/>
                </a:rPr>
                <a:t>Platform specific code</a:t>
              </a:r>
              <a:endParaRPr lang="en-US" dirty="0">
                <a:solidFill>
                  <a:srgbClr val="FFFFFF"/>
                </a:solidFill>
                <a:ea typeface="Segoe UI" charset="0"/>
                <a:cs typeface="Segoe UI" charset="0"/>
              </a:endParaRPr>
            </a:p>
          </p:txBody>
        </p:sp>
      </p:grpSp>
      <p:sp>
        <p:nvSpPr>
          <p:cNvPr id="11" name="Shape 86"/>
          <p:cNvSpPr txBox="1"/>
          <p:nvPr/>
        </p:nvSpPr>
        <p:spPr>
          <a:xfrm>
            <a:off x="740686" y="1713839"/>
            <a:ext cx="3581932" cy="2834904"/>
          </a:xfrm>
          <a:prstGeom prst="rect">
            <a:avLst/>
          </a:prstGeom>
          <a:noFill/>
          <a:ln>
            <a:noFill/>
          </a:ln>
        </p:spPr>
        <p:txBody>
          <a:bodyPr lIns="45713" tIns="45713" rIns="45713" bIns="45713" anchor="t" anchorCtr="0">
            <a:noAutofit/>
          </a:bodyPr>
          <a:lstStyle/>
          <a:p>
            <a:pPr defTabSz="914363">
              <a:lnSpc>
                <a:spcPct val="125000"/>
              </a:lnSpc>
            </a:pPr>
            <a:r>
              <a:rPr lang="en-US" sz="2200" dirty="0" err="1">
                <a:solidFill>
                  <a:srgbClr val="FFFFFF"/>
                </a:solidFill>
                <a:ea typeface="Segoe UI" charset="0"/>
                <a:cs typeface="Segoe UI" charset="0"/>
                <a:sym typeface="Helvetica Neue"/>
              </a:rPr>
              <a:t>Xamarin’s</a:t>
            </a:r>
            <a:r>
              <a:rPr lang="en-US" sz="2200" dirty="0">
                <a:solidFill>
                  <a:srgbClr val="FFFFFF"/>
                </a:solidFill>
                <a:ea typeface="Segoe UI" charset="0"/>
                <a:cs typeface="Segoe UI" charset="0"/>
                <a:sym typeface="Helvetica Neue"/>
              </a:rPr>
              <a:t> unique technology empowers you to share up to 95% of your code across iOS, Android, and Windows phone.</a:t>
            </a:r>
            <a:endParaRPr sz="2200" dirty="0">
              <a:solidFill>
                <a:srgbClr val="FFFFFF"/>
              </a:solidFill>
              <a:ea typeface="Segoe UI" charset="0"/>
              <a:cs typeface="Segoe UI" charset="0"/>
              <a:sym typeface="Helvetica Neue"/>
            </a:endParaRPr>
          </a:p>
        </p:txBody>
      </p:sp>
      <p:sp>
        <p:nvSpPr>
          <p:cNvPr id="4" name="TextBox 3"/>
          <p:cNvSpPr txBox="1"/>
          <p:nvPr/>
        </p:nvSpPr>
        <p:spPr>
          <a:xfrm>
            <a:off x="612213" y="4472750"/>
            <a:ext cx="5221045" cy="1732782"/>
          </a:xfrm>
          <a:prstGeom prst="rect">
            <a:avLst/>
          </a:prstGeom>
          <a:noFill/>
        </p:spPr>
        <p:txBody>
          <a:bodyPr wrap="none" lIns="182880" tIns="146304" rIns="182880" bIns="146304" rtlCol="0">
            <a:spAutoFit/>
          </a:bodyPr>
          <a:lstStyle/>
          <a:p>
            <a:pPr defTabSz="914363">
              <a:lnSpc>
                <a:spcPct val="90000"/>
              </a:lnSpc>
              <a:spcAft>
                <a:spcPts val="600"/>
              </a:spcAft>
            </a:pPr>
            <a:r>
              <a:rPr lang="en-US" sz="1600" b="1" dirty="0">
                <a:gradFill>
                  <a:gsLst>
                    <a:gs pos="2917">
                      <a:srgbClr val="FFFFFF"/>
                    </a:gs>
                    <a:gs pos="30000">
                      <a:srgbClr val="FFFFFF"/>
                    </a:gs>
                  </a:gsLst>
                  <a:lin ang="5400000" scaled="0"/>
                </a:gradFill>
              </a:rPr>
              <a:t>Customer references</a:t>
            </a:r>
          </a:p>
          <a:p>
            <a:pPr defTabSz="914363">
              <a:lnSpc>
                <a:spcPct val="90000"/>
              </a:lnSpc>
              <a:spcAft>
                <a:spcPts val="600"/>
              </a:spcAft>
            </a:pPr>
            <a:r>
              <a:rPr lang="en-US" sz="1200" b="1" dirty="0">
                <a:gradFill>
                  <a:gsLst>
                    <a:gs pos="2917">
                      <a:srgbClr val="FFFFFF"/>
                    </a:gs>
                    <a:gs pos="30000">
                      <a:srgbClr val="FFFFFF"/>
                    </a:gs>
                  </a:gsLst>
                  <a:lin ang="5400000" scaled="0"/>
                </a:gradFill>
              </a:rPr>
              <a:t>McKesson</a:t>
            </a:r>
            <a:r>
              <a:rPr lang="en-US" sz="1200" dirty="0">
                <a:gradFill>
                  <a:gsLst>
                    <a:gs pos="2917">
                      <a:srgbClr val="FFFFFF"/>
                    </a:gs>
                    <a:gs pos="30000">
                      <a:srgbClr val="FFFFFF"/>
                    </a:gs>
                  </a:gsLst>
                  <a:lin ang="5400000" scaled="0"/>
                </a:gradFill>
              </a:rPr>
              <a:t> </a:t>
            </a:r>
            <a:r>
              <a:rPr lang="en-US" sz="1200" dirty="0">
                <a:gradFill>
                  <a:gsLst>
                    <a:gs pos="2917">
                      <a:srgbClr val="FFFFFF"/>
                    </a:gs>
                    <a:gs pos="30000">
                      <a:srgbClr val="FFFFFF"/>
                    </a:gs>
                  </a:gsLst>
                  <a:lin ang="5400000" scaled="0"/>
                </a:gradFill>
                <a:hlinkClick r:id="rId4"/>
              </a:rPr>
              <a:t>reference</a:t>
            </a:r>
            <a:r>
              <a:rPr lang="en-US" sz="1200" dirty="0">
                <a:gradFill>
                  <a:gsLst>
                    <a:gs pos="2917">
                      <a:srgbClr val="FFFFFF"/>
                    </a:gs>
                    <a:gs pos="30000">
                      <a:srgbClr val="FFFFFF"/>
                    </a:gs>
                  </a:gsLst>
                  <a:lin ang="5400000" scaled="0"/>
                </a:gradFill>
              </a:rPr>
              <a:t> - 90-95% shared code</a:t>
            </a:r>
          </a:p>
          <a:p>
            <a:pPr defTabSz="914363">
              <a:lnSpc>
                <a:spcPct val="90000"/>
              </a:lnSpc>
              <a:spcAft>
                <a:spcPts val="600"/>
              </a:spcAft>
            </a:pPr>
            <a:r>
              <a:rPr lang="en-US" sz="1200" b="1" dirty="0">
                <a:gradFill>
                  <a:gsLst>
                    <a:gs pos="2917">
                      <a:srgbClr val="FFFFFF"/>
                    </a:gs>
                    <a:gs pos="30000">
                      <a:srgbClr val="FFFFFF"/>
                    </a:gs>
                  </a:gsLst>
                  <a:lin ang="5400000" scaled="0"/>
                </a:gradFill>
              </a:rPr>
              <a:t>Mars </a:t>
            </a:r>
            <a:r>
              <a:rPr lang="en-US" sz="1200" b="1" dirty="0" err="1">
                <a:gradFill>
                  <a:gsLst>
                    <a:gs pos="2917">
                      <a:srgbClr val="FFFFFF"/>
                    </a:gs>
                    <a:gs pos="30000">
                      <a:srgbClr val="FFFFFF"/>
                    </a:gs>
                  </a:gsLst>
                  <a:lin ang="5400000" scaled="0"/>
                </a:gradFill>
              </a:rPr>
              <a:t>Petcare</a:t>
            </a:r>
            <a:r>
              <a:rPr lang="en-US" sz="1200" b="1" dirty="0">
                <a:gradFill>
                  <a:gsLst>
                    <a:gs pos="2917">
                      <a:srgbClr val="FFFFFF"/>
                    </a:gs>
                    <a:gs pos="30000">
                      <a:srgbClr val="FFFFFF"/>
                    </a:gs>
                  </a:gsLst>
                  <a:lin ang="5400000" scaled="0"/>
                </a:gradFill>
              </a:rPr>
              <a:t> </a:t>
            </a:r>
            <a:r>
              <a:rPr lang="en-US" sz="1200" dirty="0">
                <a:gradFill>
                  <a:gsLst>
                    <a:gs pos="2917">
                      <a:srgbClr val="FFFFFF"/>
                    </a:gs>
                    <a:gs pos="30000">
                      <a:srgbClr val="FFFFFF"/>
                    </a:gs>
                  </a:gsLst>
                  <a:lin ang="5400000" scaled="0"/>
                </a:gradFill>
                <a:hlinkClick r:id="rId5"/>
              </a:rPr>
              <a:t>reference</a:t>
            </a:r>
            <a:r>
              <a:rPr lang="en-US" sz="1200" dirty="0">
                <a:gradFill>
                  <a:gsLst>
                    <a:gs pos="2917">
                      <a:srgbClr val="FFFFFF"/>
                    </a:gs>
                    <a:gs pos="30000">
                      <a:srgbClr val="FFFFFF"/>
                    </a:gs>
                  </a:gsLst>
                  <a:lin ang="5400000" scaled="0"/>
                </a:gradFill>
              </a:rPr>
              <a:t> – 100% shared code</a:t>
            </a:r>
          </a:p>
          <a:p>
            <a:pPr defTabSz="914363">
              <a:lnSpc>
                <a:spcPct val="90000"/>
              </a:lnSpc>
              <a:spcAft>
                <a:spcPts val="600"/>
              </a:spcAft>
            </a:pPr>
            <a:r>
              <a:rPr lang="en-US" sz="1200" b="1" dirty="0">
                <a:gradFill>
                  <a:gsLst>
                    <a:gs pos="2917">
                      <a:srgbClr val="FFFFFF"/>
                    </a:gs>
                    <a:gs pos="30000">
                      <a:srgbClr val="FFFFFF"/>
                    </a:gs>
                  </a:gsLst>
                  <a:lin ang="5400000" scaled="0"/>
                </a:gradFill>
              </a:rPr>
              <a:t>LA Department of Building and Safety </a:t>
            </a:r>
            <a:r>
              <a:rPr lang="en-US" sz="1200" dirty="0">
                <a:gradFill>
                  <a:gsLst>
                    <a:gs pos="2917">
                      <a:srgbClr val="FFFFFF"/>
                    </a:gs>
                    <a:gs pos="30000">
                      <a:srgbClr val="FFFFFF"/>
                    </a:gs>
                  </a:gsLst>
                  <a:lin ang="5400000" scaled="0"/>
                </a:gradFill>
                <a:hlinkClick r:id="rId6"/>
              </a:rPr>
              <a:t>reference</a:t>
            </a:r>
            <a:r>
              <a:rPr lang="en-US" sz="1200" dirty="0">
                <a:gradFill>
                  <a:gsLst>
                    <a:gs pos="2917">
                      <a:srgbClr val="FFFFFF"/>
                    </a:gs>
                    <a:gs pos="30000">
                      <a:srgbClr val="FFFFFF"/>
                    </a:gs>
                  </a:gsLst>
                  <a:lin ang="5400000" scaled="0"/>
                </a:gradFill>
              </a:rPr>
              <a:t> – 90% shared code</a:t>
            </a:r>
          </a:p>
          <a:p>
            <a:pPr defTabSz="914363">
              <a:lnSpc>
                <a:spcPct val="90000"/>
              </a:lnSpc>
              <a:spcAft>
                <a:spcPts val="600"/>
              </a:spcAft>
            </a:pPr>
            <a:endParaRPr lang="en-US" sz="1200" dirty="0">
              <a:gradFill>
                <a:gsLst>
                  <a:gs pos="2917">
                    <a:srgbClr val="FFFFFF"/>
                  </a:gs>
                  <a:gs pos="30000">
                    <a:srgbClr val="FFFFFF"/>
                  </a:gs>
                </a:gsLst>
                <a:lin ang="5400000" scaled="0"/>
              </a:gradFill>
            </a:endParaRPr>
          </a:p>
          <a:p>
            <a:pPr defTabSz="914363">
              <a:lnSpc>
                <a:spcPct val="90000"/>
              </a:lnSpc>
              <a:spcAft>
                <a:spcPts val="600"/>
              </a:spcAft>
            </a:pPr>
            <a:r>
              <a:rPr lang="en-US" sz="1200" dirty="0">
                <a:gradFill>
                  <a:gsLst>
                    <a:gs pos="2917">
                      <a:srgbClr val="FFFFFF"/>
                    </a:gs>
                    <a:gs pos="30000">
                      <a:srgbClr val="FFFFFF"/>
                    </a:gs>
                  </a:gsLst>
                  <a:lin ang="5400000" scaled="0"/>
                </a:gradFill>
              </a:rPr>
              <a:t>Sample demo app (90 - 95% reuse) </a:t>
            </a:r>
            <a:r>
              <a:rPr lang="en-US" sz="1200" dirty="0">
                <a:gradFill>
                  <a:gsLst>
                    <a:gs pos="2917">
                      <a:srgbClr val="FFFFFF"/>
                    </a:gs>
                    <a:gs pos="30000">
                      <a:srgbClr val="FFFFFF"/>
                    </a:gs>
                  </a:gsLst>
                  <a:lin ang="5400000" scaled="0"/>
                </a:gradFill>
                <a:hlinkClick r:id="rId7"/>
              </a:rPr>
              <a:t>App-acquaint</a:t>
            </a:r>
            <a:endParaRPr lang="en-US" sz="12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3138369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4249" y="0"/>
            <a:ext cx="10982576" cy="7632545"/>
          </a:xfrm>
          <a:prstGeom prst="rect">
            <a:avLst/>
          </a:prstGeom>
        </p:spPr>
      </p:pic>
      <p:sp>
        <p:nvSpPr>
          <p:cNvPr id="4" name="Title 3"/>
          <p:cNvSpPr>
            <a:spLocks noGrp="1"/>
          </p:cNvSpPr>
          <p:nvPr>
            <p:ph type="title"/>
          </p:nvPr>
        </p:nvSpPr>
        <p:spPr/>
        <p:txBody>
          <a:bodyPr/>
          <a:lstStyle/>
          <a:p>
            <a:r>
              <a:rPr lang="en-US" dirty="0"/>
              <a:t>Truly native cross-platform solution</a:t>
            </a:r>
          </a:p>
        </p:txBody>
      </p:sp>
      <p:sp>
        <p:nvSpPr>
          <p:cNvPr id="9" name="Title 2"/>
          <p:cNvSpPr txBox="1">
            <a:spLocks/>
          </p:cNvSpPr>
          <p:nvPr/>
        </p:nvSpPr>
        <p:spPr>
          <a:xfrm>
            <a:off x="357460" y="1829693"/>
            <a:ext cx="7174238" cy="2542802"/>
          </a:xfrm>
          <a:prstGeom prst="rect">
            <a:avLst/>
          </a:prstGeom>
          <a:noFill/>
          <a:ln>
            <a:noFill/>
          </a:ln>
        </p:spPr>
        <p:txBody>
          <a:bodyPr lIns="121900" tIns="121900" rIns="121900" bIns="121900" anchor="t" anchorCtr="0"/>
          <a:lstStyle>
            <a:defPPr marR="0" algn="l" rtl="0">
              <a:lnSpc>
                <a:spcPct val="100000"/>
              </a:lnSpc>
              <a:spcBef>
                <a:spcPts val="0"/>
              </a:spcBef>
              <a:spcAft>
                <a:spcPts val="0"/>
              </a:spcAft>
            </a:defPPr>
            <a:lvl1pPr marL="0" marR="0" indent="0" algn="l" defTabSz="914400" rtl="0" eaLnBrk="1" fontAlgn="auto" latinLnBrk="0" hangingPunct="1">
              <a:lnSpc>
                <a:spcPct val="110000"/>
              </a:lnSpc>
              <a:spcBef>
                <a:spcPts val="0"/>
              </a:spcBef>
              <a:spcAft>
                <a:spcPts val="0"/>
              </a:spcAft>
              <a:buClr>
                <a:schemeClr val="dk1"/>
              </a:buClr>
              <a:buSzPct val="100000"/>
              <a:buFontTx/>
              <a:buNone/>
              <a:tabLst/>
              <a:defRPr sz="6600" b="0" i="0" u="none" strike="noStrike" cap="none" baseline="0">
                <a:solidFill>
                  <a:srgbClr val="18B4E2"/>
                </a:solidFill>
                <a:latin typeface="Segoe UI Semilight" charset="0"/>
                <a:ea typeface="Segoe UI Semilight" charset="0"/>
                <a:cs typeface="Segoe UI Semilight" charset="0"/>
                <a:sym typeface="Arial"/>
                <a:rtl val="0"/>
              </a:defRPr>
            </a:lvl1pPr>
            <a:lvl2pPr>
              <a:spcBef>
                <a:spcPts val="0"/>
              </a:spcBef>
              <a:buClr>
                <a:schemeClr val="dk1"/>
              </a:buClr>
              <a:buSzPct val="100000"/>
              <a:buNone/>
              <a:defRPr sz="7500">
                <a:solidFill>
                  <a:schemeClr val="dk1"/>
                </a:solidFill>
              </a:defRPr>
            </a:lvl2pPr>
            <a:lvl3pPr>
              <a:spcBef>
                <a:spcPts val="0"/>
              </a:spcBef>
              <a:buClr>
                <a:schemeClr val="dk1"/>
              </a:buClr>
              <a:buSzPct val="100000"/>
              <a:buNone/>
              <a:defRPr sz="7500">
                <a:solidFill>
                  <a:schemeClr val="dk1"/>
                </a:solidFill>
              </a:defRPr>
            </a:lvl3pPr>
            <a:lvl4pPr>
              <a:spcBef>
                <a:spcPts val="0"/>
              </a:spcBef>
              <a:buClr>
                <a:schemeClr val="dk1"/>
              </a:buClr>
              <a:buSzPct val="100000"/>
              <a:buNone/>
              <a:defRPr sz="7500">
                <a:solidFill>
                  <a:schemeClr val="dk1"/>
                </a:solidFill>
              </a:defRPr>
            </a:lvl4pPr>
            <a:lvl5pPr>
              <a:spcBef>
                <a:spcPts val="0"/>
              </a:spcBef>
              <a:buClr>
                <a:schemeClr val="dk1"/>
              </a:buClr>
              <a:buSzPct val="100000"/>
              <a:buNone/>
              <a:defRPr sz="7500">
                <a:solidFill>
                  <a:schemeClr val="dk1"/>
                </a:solidFill>
              </a:defRPr>
            </a:lvl5pPr>
            <a:lvl6pPr>
              <a:spcBef>
                <a:spcPts val="0"/>
              </a:spcBef>
              <a:buClr>
                <a:schemeClr val="dk1"/>
              </a:buClr>
              <a:buSzPct val="100000"/>
              <a:buNone/>
              <a:defRPr sz="7500">
                <a:solidFill>
                  <a:schemeClr val="dk1"/>
                </a:solidFill>
              </a:defRPr>
            </a:lvl6pPr>
            <a:lvl7pPr>
              <a:spcBef>
                <a:spcPts val="0"/>
              </a:spcBef>
              <a:buClr>
                <a:schemeClr val="dk1"/>
              </a:buClr>
              <a:buSzPct val="100000"/>
              <a:buNone/>
              <a:defRPr sz="7500">
                <a:solidFill>
                  <a:schemeClr val="dk1"/>
                </a:solidFill>
              </a:defRPr>
            </a:lvl7pPr>
            <a:lvl8pPr>
              <a:spcBef>
                <a:spcPts val="0"/>
              </a:spcBef>
              <a:buClr>
                <a:schemeClr val="dk1"/>
              </a:buClr>
              <a:buSzPct val="100000"/>
              <a:buNone/>
              <a:defRPr sz="7500">
                <a:solidFill>
                  <a:schemeClr val="dk1"/>
                </a:solidFill>
              </a:defRPr>
            </a:lvl8pPr>
            <a:lvl9pPr>
              <a:spcBef>
                <a:spcPts val="0"/>
              </a:spcBef>
              <a:buClr>
                <a:schemeClr val="dk1"/>
              </a:buClr>
              <a:buSzPct val="100000"/>
              <a:buNone/>
              <a:defRPr sz="7500">
                <a:solidFill>
                  <a:schemeClr val="dk1"/>
                </a:solidFill>
              </a:defRPr>
            </a:lvl9pPr>
          </a:lstStyle>
          <a:p>
            <a:pPr>
              <a:buClr>
                <a:srgbClr val="3C3C3C"/>
              </a:buClr>
            </a:pPr>
            <a:r>
              <a:rPr lang="en-US" sz="2400" dirty="0">
                <a:solidFill>
                  <a:srgbClr val="FFFFFF"/>
                </a:solidFill>
              </a:rPr>
              <a:t>Anything you can do in Objective-C, Swift, or Java, you can do with </a:t>
            </a:r>
            <a:r>
              <a:rPr lang="en-US" sz="2400" dirty="0" err="1">
                <a:solidFill>
                  <a:srgbClr val="FFFFFF"/>
                </a:solidFill>
              </a:rPr>
              <a:t>Xamarin</a:t>
            </a:r>
            <a:r>
              <a:rPr lang="en-US" sz="2400" dirty="0">
                <a:solidFill>
                  <a:srgbClr val="FFFFFF"/>
                </a:solidFill>
              </a:rPr>
              <a:t>.</a:t>
            </a:r>
          </a:p>
          <a:p>
            <a:pPr>
              <a:buClr>
                <a:srgbClr val="3C3C3C"/>
              </a:buClr>
            </a:pPr>
            <a:endParaRPr lang="en-US" sz="2400" dirty="0">
              <a:solidFill>
                <a:srgbClr val="FFFFFF"/>
              </a:solidFill>
            </a:endParaRPr>
          </a:p>
          <a:p>
            <a:pPr>
              <a:buClr>
                <a:srgbClr val="3C3C3C"/>
              </a:buClr>
            </a:pPr>
            <a:r>
              <a:rPr lang="en-US" sz="2200" dirty="0">
                <a:solidFill>
                  <a:srgbClr val="FFFFFF"/>
                </a:solidFill>
              </a:rPr>
              <a:t>Native User Interface</a:t>
            </a:r>
          </a:p>
          <a:p>
            <a:pPr>
              <a:buClr>
                <a:srgbClr val="3C3C3C"/>
              </a:buClr>
            </a:pPr>
            <a:endParaRPr lang="en-US" sz="2200" dirty="0">
              <a:solidFill>
                <a:srgbClr val="FFFFFF"/>
              </a:solidFill>
            </a:endParaRPr>
          </a:p>
          <a:p>
            <a:pPr>
              <a:buClr>
                <a:srgbClr val="3C3C3C"/>
              </a:buClr>
            </a:pPr>
            <a:r>
              <a:rPr lang="en-US" sz="2200" dirty="0">
                <a:solidFill>
                  <a:srgbClr val="FFFFFF"/>
                </a:solidFill>
              </a:rPr>
              <a:t>Native Performance</a:t>
            </a:r>
          </a:p>
          <a:p>
            <a:pPr>
              <a:buClr>
                <a:srgbClr val="3C3C3C"/>
              </a:buClr>
            </a:pPr>
            <a:endParaRPr lang="en-US" sz="2200" dirty="0">
              <a:solidFill>
                <a:srgbClr val="FFFFFF"/>
              </a:solidFill>
            </a:endParaRPr>
          </a:p>
          <a:p>
            <a:pPr>
              <a:buClr>
                <a:srgbClr val="3C3C3C"/>
              </a:buClr>
            </a:pPr>
            <a:r>
              <a:rPr lang="en-US" sz="2200" dirty="0">
                <a:solidFill>
                  <a:srgbClr val="FFFFFF"/>
                </a:solidFill>
              </a:rPr>
              <a:t>High-fidelity API access</a:t>
            </a:r>
          </a:p>
          <a:p>
            <a:pPr>
              <a:buClr>
                <a:srgbClr val="3C3C3C"/>
              </a:buClr>
            </a:pPr>
            <a:endParaRPr lang="en-US" sz="2400" dirty="0">
              <a:solidFill>
                <a:srgbClr val="FFFFFF"/>
              </a:solidFill>
            </a:endParaRPr>
          </a:p>
        </p:txBody>
      </p:sp>
    </p:spTree>
    <p:extLst>
      <p:ext uri="{BB962C8B-B14F-4D97-AF65-F5344CB8AC3E}">
        <p14:creationId xmlns:p14="http://schemas.microsoft.com/office/powerpoint/2010/main" val="429332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p:cNvSpPr>
            <a:spLocks noGrp="1"/>
          </p:cNvSpPr>
          <p:nvPr>
            <p:ph type="title"/>
          </p:nvPr>
        </p:nvSpPr>
        <p:spPr>
          <a:xfrm>
            <a:off x="269240" y="289511"/>
            <a:ext cx="11655840" cy="899665"/>
          </a:xfrm>
        </p:spPr>
        <p:txBody>
          <a:bodyPr/>
          <a:lstStyle/>
          <a:p>
            <a:r>
              <a:rPr lang="en-US" dirty="0">
                <a:solidFill>
                  <a:schemeClr val="bg1"/>
                </a:solidFill>
              </a:rPr>
              <a:t>Differentiated Xamarin value proposition</a:t>
            </a:r>
          </a:p>
        </p:txBody>
      </p:sp>
      <p:cxnSp>
        <p:nvCxnSpPr>
          <p:cNvPr id="20" name="Straight Connector 19"/>
          <p:cNvCxnSpPr>
            <a:endCxn id="22" idx="2"/>
          </p:cNvCxnSpPr>
          <p:nvPr/>
        </p:nvCxnSpPr>
        <p:spPr>
          <a:xfrm>
            <a:off x="790386" y="1889544"/>
            <a:ext cx="5115952" cy="0"/>
          </a:xfrm>
          <a:prstGeom prst="line">
            <a:avLst/>
          </a:prstGeom>
          <a:noFill/>
          <a:ln w="10795" cap="flat" cmpd="sng" algn="ctr">
            <a:solidFill>
              <a:srgbClr val="00B0F0"/>
            </a:solidFill>
            <a:prstDash val="dash"/>
          </a:ln>
          <a:effectLst/>
        </p:spPr>
      </p:cxnSp>
      <p:cxnSp>
        <p:nvCxnSpPr>
          <p:cNvPr id="21" name="Straight Connector 20"/>
          <p:cNvCxnSpPr>
            <a:endCxn id="22" idx="4"/>
          </p:cNvCxnSpPr>
          <p:nvPr/>
        </p:nvCxnSpPr>
        <p:spPr>
          <a:xfrm flipH="1" flipV="1">
            <a:off x="6062288" y="2045494"/>
            <a:ext cx="2" cy="2569970"/>
          </a:xfrm>
          <a:prstGeom prst="line">
            <a:avLst/>
          </a:prstGeom>
          <a:noFill/>
          <a:ln w="10795" cap="flat" cmpd="sng" algn="ctr">
            <a:solidFill>
              <a:srgbClr val="00B0F0"/>
            </a:solidFill>
            <a:prstDash val="dash"/>
          </a:ln>
          <a:effectLst/>
        </p:spPr>
      </p:cxnSp>
      <p:sp>
        <p:nvSpPr>
          <p:cNvPr id="22" name="Oval 21"/>
          <p:cNvSpPr/>
          <p:nvPr/>
        </p:nvSpPr>
        <p:spPr bwMode="auto">
          <a:xfrm>
            <a:off x="5906338" y="1733594"/>
            <a:ext cx="311900" cy="311900"/>
          </a:xfrm>
          <a:prstGeom prst="ellipse">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b="1" i="1" kern="0" dirty="0">
                <a:gradFill>
                  <a:gsLst>
                    <a:gs pos="0">
                      <a:srgbClr val="FFFFFF"/>
                    </a:gs>
                    <a:gs pos="100000">
                      <a:srgbClr val="FFFFFF"/>
                    </a:gs>
                  </a:gsLst>
                  <a:lin ang="5400000" scaled="0"/>
                </a:gradFill>
                <a:ea typeface="Segoe UI" pitchFamily="34" charset="0"/>
                <a:cs typeface="Segoe UI" pitchFamily="34" charset="0"/>
              </a:rPr>
              <a:t>C#</a:t>
            </a:r>
          </a:p>
        </p:txBody>
      </p:sp>
      <p:sp>
        <p:nvSpPr>
          <p:cNvPr id="23" name="TextBox 22"/>
          <p:cNvSpPr txBox="1"/>
          <p:nvPr/>
        </p:nvSpPr>
        <p:spPr>
          <a:xfrm>
            <a:off x="791422" y="4739422"/>
            <a:ext cx="5773491" cy="246221"/>
          </a:xfrm>
          <a:prstGeom prst="rect">
            <a:avLst/>
          </a:prstGeom>
          <a:noFill/>
        </p:spPr>
        <p:txBody>
          <a:bodyPr wrap="square" lIns="0" tIns="0" rIns="0" bIns="0" rtlCol="1">
            <a:spAutoFit/>
          </a:bodyPr>
          <a:lstStyle/>
          <a:p>
            <a:pPr algn="ctr" defTabSz="685800">
              <a:spcAft>
                <a:spcPts val="600"/>
              </a:spcAft>
              <a:defRPr/>
            </a:pPr>
            <a:r>
              <a:rPr lang="en-US" sz="1600" kern="0" dirty="0">
                <a:solidFill>
                  <a:srgbClr val="FFFFFF"/>
                </a:solidFill>
                <a:latin typeface="Segoe UI Light"/>
                <a:ea typeface="Open Sans" pitchFamily="34" charset="0"/>
                <a:cs typeface="Open Sans" pitchFamily="34" charset="0"/>
              </a:rPr>
              <a:t>Better TCO, productivity and development experience</a:t>
            </a:r>
          </a:p>
        </p:txBody>
      </p:sp>
      <p:grpSp>
        <p:nvGrpSpPr>
          <p:cNvPr id="24" name="Group 23"/>
          <p:cNvGrpSpPr/>
          <p:nvPr/>
        </p:nvGrpSpPr>
        <p:grpSpPr>
          <a:xfrm>
            <a:off x="769300" y="1515127"/>
            <a:ext cx="5795613" cy="3124199"/>
            <a:chOff x="956024" y="1435895"/>
            <a:chExt cx="5795613" cy="3124199"/>
          </a:xfrm>
        </p:grpSpPr>
        <p:cxnSp>
          <p:nvCxnSpPr>
            <p:cNvPr id="25" name="Straight Arrow Connector 24"/>
            <p:cNvCxnSpPr/>
            <p:nvPr/>
          </p:nvCxnSpPr>
          <p:spPr>
            <a:xfrm flipH="1" flipV="1">
              <a:off x="956024" y="1435895"/>
              <a:ext cx="22121" cy="3124199"/>
            </a:xfrm>
            <a:prstGeom prst="straightConnector1">
              <a:avLst/>
            </a:prstGeom>
            <a:noFill/>
            <a:ln w="38100" cap="flat" cmpd="sng" algn="ctr">
              <a:solidFill>
                <a:srgbClr val="FFFFFF"/>
              </a:solidFill>
              <a:prstDash val="solid"/>
              <a:tailEnd type="arrow"/>
            </a:ln>
            <a:effectLst/>
          </p:spPr>
        </p:cxnSp>
        <p:cxnSp>
          <p:nvCxnSpPr>
            <p:cNvPr id="26" name="Straight Arrow Connector 25"/>
            <p:cNvCxnSpPr/>
            <p:nvPr/>
          </p:nvCxnSpPr>
          <p:spPr>
            <a:xfrm>
              <a:off x="960437" y="4552950"/>
              <a:ext cx="5791200" cy="0"/>
            </a:xfrm>
            <a:prstGeom prst="straightConnector1">
              <a:avLst/>
            </a:prstGeom>
            <a:noFill/>
            <a:ln w="38100" cap="flat" cmpd="sng" algn="ctr">
              <a:solidFill>
                <a:srgbClr val="FFFFFF"/>
              </a:solidFill>
              <a:prstDash val="solid"/>
              <a:tailEnd type="arrow"/>
            </a:ln>
            <a:effectLst/>
          </p:spPr>
        </p:cxnSp>
      </p:grpSp>
      <p:sp>
        <p:nvSpPr>
          <p:cNvPr id="27" name="TextBox 26"/>
          <p:cNvSpPr txBox="1"/>
          <p:nvPr/>
        </p:nvSpPr>
        <p:spPr>
          <a:xfrm rot="16200000">
            <a:off x="-1011952" y="2954116"/>
            <a:ext cx="3124200" cy="246221"/>
          </a:xfrm>
          <a:prstGeom prst="rect">
            <a:avLst/>
          </a:prstGeom>
          <a:noFill/>
        </p:spPr>
        <p:txBody>
          <a:bodyPr wrap="square" lIns="0" tIns="0" rIns="0" bIns="0" rtlCol="1">
            <a:spAutoFit/>
          </a:bodyPr>
          <a:lstStyle/>
          <a:p>
            <a:pPr algn="ctr" defTabSz="685800">
              <a:spcAft>
                <a:spcPts val="600"/>
              </a:spcAft>
              <a:defRPr/>
            </a:pPr>
            <a:r>
              <a:rPr lang="en-US" sz="1600" kern="0" dirty="0">
                <a:solidFill>
                  <a:srgbClr val="FFFFFF"/>
                </a:solidFill>
                <a:latin typeface="Segoe UI Light"/>
                <a:ea typeface="Open Sans" pitchFamily="34" charset="0"/>
                <a:cs typeface="Open Sans" pitchFamily="34" charset="0"/>
              </a:rPr>
              <a:t>End user experience</a:t>
            </a:r>
          </a:p>
        </p:txBody>
      </p:sp>
      <p:pic>
        <p:nvPicPr>
          <p:cNvPr id="31" name="Picture 30"/>
          <p:cNvPicPr>
            <a:picLocks noChangeAspect="1"/>
          </p:cNvPicPr>
          <p:nvPr/>
        </p:nvPicPr>
        <p:blipFill>
          <a:blip r:embed="rId3"/>
          <a:stretch>
            <a:fillRect/>
          </a:stretch>
        </p:blipFill>
        <p:spPr>
          <a:xfrm>
            <a:off x="7064749" y="1862292"/>
            <a:ext cx="2411759" cy="554052"/>
          </a:xfrm>
          <a:prstGeom prst="rect">
            <a:avLst/>
          </a:prstGeom>
        </p:spPr>
      </p:pic>
      <p:sp>
        <p:nvSpPr>
          <p:cNvPr id="32" name="TextBox 31"/>
          <p:cNvSpPr txBox="1"/>
          <p:nvPr/>
        </p:nvSpPr>
        <p:spPr>
          <a:xfrm>
            <a:off x="3175542" y="1435894"/>
            <a:ext cx="5773491" cy="246221"/>
          </a:xfrm>
          <a:prstGeom prst="rect">
            <a:avLst/>
          </a:prstGeom>
          <a:noFill/>
        </p:spPr>
        <p:txBody>
          <a:bodyPr wrap="square" lIns="0" tIns="0" rIns="0" bIns="0" rtlCol="1">
            <a:spAutoFit/>
          </a:bodyPr>
          <a:lstStyle/>
          <a:p>
            <a:pPr algn="ctr" defTabSz="685800">
              <a:spcAft>
                <a:spcPts val="600"/>
              </a:spcAft>
              <a:defRPr/>
            </a:pPr>
            <a:r>
              <a:rPr lang="en-US" sz="1600" i="1" kern="0" dirty="0">
                <a:solidFill>
                  <a:srgbClr val="FFFFFF"/>
                </a:solidFill>
                <a:ea typeface="Open Sans" pitchFamily="34" charset="0"/>
                <a:cs typeface="Open Sans" pitchFamily="34" charset="0"/>
              </a:rPr>
              <a:t>‘It’s the best of both worlds!’</a:t>
            </a:r>
          </a:p>
        </p:txBody>
      </p:sp>
      <p:grpSp>
        <p:nvGrpSpPr>
          <p:cNvPr id="8" name="Group 7"/>
          <p:cNvGrpSpPr/>
          <p:nvPr/>
        </p:nvGrpSpPr>
        <p:grpSpPr>
          <a:xfrm>
            <a:off x="6978099" y="4657617"/>
            <a:ext cx="5213900" cy="2050754"/>
            <a:chOff x="6978099" y="4649304"/>
            <a:chExt cx="5213900" cy="2050754"/>
          </a:xfrm>
        </p:grpSpPr>
        <p:sp>
          <p:nvSpPr>
            <p:cNvPr id="29" name="Rectangle 28"/>
            <p:cNvSpPr/>
            <p:nvPr/>
          </p:nvSpPr>
          <p:spPr>
            <a:xfrm>
              <a:off x="6978099" y="4649304"/>
              <a:ext cx="5213900" cy="2050754"/>
            </a:xfrm>
            <a:prstGeom prst="rect">
              <a:avLst/>
            </a:prstGeom>
            <a:solidFill>
              <a:srgbClr val="002050"/>
            </a:solidFill>
            <a:ln w="9525" cap="flat" cmpd="sng" algn="ctr">
              <a:noFill/>
              <a:prstDash val="sysDash"/>
            </a:ln>
            <a:effectLst/>
          </p:spPr>
          <p:txBody>
            <a:bodyPr rtlCol="1" anchor="t"/>
            <a:lstStyle/>
            <a:p>
              <a:pPr defTabSz="685800">
                <a:defRPr/>
              </a:pPr>
              <a:r>
                <a:rPr lang="de-DE" sz="2000" kern="0" dirty="0">
                  <a:solidFill>
                    <a:srgbClr val="FFFFFF"/>
                  </a:solidFill>
                  <a:latin typeface="Segoe UI Light"/>
                  <a:cs typeface="Arial" panose="020B0604020202020204" pitchFamily="34" charset="0"/>
                </a:rPr>
                <a:t>... for developers</a:t>
              </a:r>
            </a:p>
            <a:p>
              <a:pPr defTabSz="685800">
                <a:defRPr/>
              </a:pPr>
              <a:endParaRPr lang="de-DE" sz="800" kern="0" dirty="0">
                <a:solidFill>
                  <a:srgbClr val="FFFFFF"/>
                </a:solidFill>
                <a:latin typeface="Segoe UI Light"/>
                <a:cs typeface="Arial" panose="020B0604020202020204" pitchFamily="34" charset="0"/>
              </a:endParaRP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100% C# with 100% of platform APIs exposed</a:t>
              </a: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More productivity and faster development</a:t>
              </a: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Up to 70% code reuse with Xamarin</a:t>
              </a: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Up to 100% shared UI with </a:t>
              </a:r>
              <a:r>
                <a:rPr lang="en-US" sz="1400" kern="0" spc="20" dirty="0" err="1">
                  <a:solidFill>
                    <a:srgbClr val="FFFFFF"/>
                  </a:solidFill>
                  <a:ea typeface="Open Sans" pitchFamily="34" charset="0"/>
                  <a:cs typeface="Open Sans" pitchFamily="34" charset="0"/>
                </a:rPr>
                <a:t>Xamarin.Forms</a:t>
              </a:r>
              <a:endParaRPr lang="en-US" sz="1400" kern="0" spc="20" dirty="0">
                <a:solidFill>
                  <a:srgbClr val="FFFFFF"/>
                </a:solidFill>
                <a:ea typeface="Open Sans" pitchFamily="34" charset="0"/>
                <a:cs typeface="Open Sans" pitchFamily="34" charset="0"/>
              </a:endParaRP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One code base and IDE for client and backend</a:t>
              </a:r>
            </a:p>
          </p:txBody>
        </p:sp>
        <p:grpSp>
          <p:nvGrpSpPr>
            <p:cNvPr id="33" name="Group 32"/>
            <p:cNvGrpSpPr/>
            <p:nvPr/>
          </p:nvGrpSpPr>
          <p:grpSpPr>
            <a:xfrm>
              <a:off x="7148902" y="5092551"/>
              <a:ext cx="253725" cy="253722"/>
              <a:chOff x="7744918" y="1841500"/>
              <a:chExt cx="352922" cy="352918"/>
            </a:xfrm>
          </p:grpSpPr>
          <p:sp>
            <p:nvSpPr>
              <p:cNvPr id="34" name="Oval 33"/>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35"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36" name="Group 35"/>
            <p:cNvGrpSpPr/>
            <p:nvPr/>
          </p:nvGrpSpPr>
          <p:grpSpPr>
            <a:xfrm>
              <a:off x="7148902" y="5369122"/>
              <a:ext cx="253725" cy="253722"/>
              <a:chOff x="7744918" y="1841500"/>
              <a:chExt cx="352922" cy="352918"/>
            </a:xfrm>
          </p:grpSpPr>
          <p:sp>
            <p:nvSpPr>
              <p:cNvPr id="37" name="Oval 3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38"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39" name="Group 38"/>
            <p:cNvGrpSpPr/>
            <p:nvPr/>
          </p:nvGrpSpPr>
          <p:grpSpPr>
            <a:xfrm>
              <a:off x="7148902" y="5645693"/>
              <a:ext cx="253725" cy="253722"/>
              <a:chOff x="7744918" y="1841500"/>
              <a:chExt cx="352922" cy="352918"/>
            </a:xfrm>
          </p:grpSpPr>
          <p:sp>
            <p:nvSpPr>
              <p:cNvPr id="40" name="Oval 39"/>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1"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42" name="Group 41"/>
            <p:cNvGrpSpPr/>
            <p:nvPr/>
          </p:nvGrpSpPr>
          <p:grpSpPr>
            <a:xfrm>
              <a:off x="7148902" y="5922264"/>
              <a:ext cx="253725" cy="253722"/>
              <a:chOff x="7744918" y="1841500"/>
              <a:chExt cx="352922" cy="352918"/>
            </a:xfrm>
          </p:grpSpPr>
          <p:sp>
            <p:nvSpPr>
              <p:cNvPr id="43" name="Oval 42"/>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4" name="Freeform 4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45" name="Group 44"/>
            <p:cNvGrpSpPr/>
            <p:nvPr/>
          </p:nvGrpSpPr>
          <p:grpSpPr>
            <a:xfrm>
              <a:off x="7148902" y="6198837"/>
              <a:ext cx="253725" cy="253722"/>
              <a:chOff x="7744918" y="1841500"/>
              <a:chExt cx="352922" cy="352918"/>
            </a:xfrm>
          </p:grpSpPr>
          <p:sp>
            <p:nvSpPr>
              <p:cNvPr id="46" name="Oval 45"/>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47"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grpSp>
        <p:nvGrpSpPr>
          <p:cNvPr id="7" name="Group 6"/>
          <p:cNvGrpSpPr/>
          <p:nvPr/>
        </p:nvGrpSpPr>
        <p:grpSpPr>
          <a:xfrm>
            <a:off x="6978098" y="2746366"/>
            <a:ext cx="5213901" cy="1868508"/>
            <a:chOff x="6978098" y="2713114"/>
            <a:chExt cx="5213901" cy="1868508"/>
          </a:xfrm>
        </p:grpSpPr>
        <p:sp>
          <p:nvSpPr>
            <p:cNvPr id="30" name="Rectangle 29"/>
            <p:cNvSpPr/>
            <p:nvPr/>
          </p:nvSpPr>
          <p:spPr>
            <a:xfrm>
              <a:off x="6978098" y="2713114"/>
              <a:ext cx="5213901" cy="1868508"/>
            </a:xfrm>
            <a:prstGeom prst="rect">
              <a:avLst/>
            </a:prstGeom>
            <a:solidFill>
              <a:srgbClr val="8D2376"/>
            </a:solidFill>
            <a:ln w="9525" cap="flat" cmpd="sng" algn="ctr">
              <a:noFill/>
              <a:prstDash val="sysDash"/>
            </a:ln>
            <a:effectLst/>
          </p:spPr>
          <p:txBody>
            <a:bodyPr rtlCol="1" anchor="t"/>
            <a:lstStyle/>
            <a:p>
              <a:pPr defTabSz="685800">
                <a:defRPr/>
              </a:pPr>
              <a:r>
                <a:rPr lang="de-DE" sz="2000" kern="0" dirty="0">
                  <a:solidFill>
                    <a:srgbClr val="FFFFFF"/>
                  </a:solidFill>
                  <a:latin typeface="Segoe UI Light"/>
                  <a:cs typeface="Arial" panose="020B0604020202020204" pitchFamily="34" charset="0"/>
                </a:rPr>
                <a:t>... for end users</a:t>
              </a:r>
            </a:p>
            <a:p>
              <a:pPr defTabSz="685800">
                <a:defRPr/>
              </a:pPr>
              <a:endParaRPr lang="de-DE" sz="800" kern="0" dirty="0">
                <a:solidFill>
                  <a:srgbClr val="FFFFFF"/>
                </a:solidFill>
                <a:latin typeface="Segoe UI Light"/>
                <a:cs typeface="Arial" panose="020B0604020202020204" pitchFamily="34" charset="0"/>
              </a:endParaRP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Native user experience</a:t>
              </a: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Native performance</a:t>
              </a:r>
            </a:p>
            <a:p>
              <a:pPr marL="466108" lvl="2" defTabSz="685800">
                <a:lnSpc>
                  <a:spcPct val="110000"/>
                </a:lnSpc>
                <a:spcAft>
                  <a:spcPts val="300"/>
                </a:spcAft>
                <a:defRPr/>
              </a:pPr>
              <a:r>
                <a:rPr lang="en-US" sz="1400" kern="0" spc="20" dirty="0">
                  <a:solidFill>
                    <a:srgbClr val="FFFFFF"/>
                  </a:solidFill>
                  <a:ea typeface="Open Sans" pitchFamily="34" charset="0"/>
                  <a:cs typeface="Open Sans" pitchFamily="34" charset="0"/>
                </a:rPr>
                <a:t>Native platform services</a:t>
              </a:r>
            </a:p>
          </p:txBody>
        </p:sp>
        <p:grpSp>
          <p:nvGrpSpPr>
            <p:cNvPr id="48" name="Group 47"/>
            <p:cNvGrpSpPr/>
            <p:nvPr/>
          </p:nvGrpSpPr>
          <p:grpSpPr>
            <a:xfrm>
              <a:off x="7148902" y="3143685"/>
              <a:ext cx="253725" cy="253722"/>
              <a:chOff x="7744918" y="1841500"/>
              <a:chExt cx="352922" cy="352918"/>
            </a:xfrm>
          </p:grpSpPr>
          <p:sp>
            <p:nvSpPr>
              <p:cNvPr id="49" name="Oval 4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0"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51" name="Group 50"/>
            <p:cNvGrpSpPr/>
            <p:nvPr/>
          </p:nvGrpSpPr>
          <p:grpSpPr>
            <a:xfrm>
              <a:off x="7148902" y="3420256"/>
              <a:ext cx="253725" cy="253722"/>
              <a:chOff x="7744918" y="1841500"/>
              <a:chExt cx="352922" cy="352918"/>
            </a:xfrm>
          </p:grpSpPr>
          <p:sp>
            <p:nvSpPr>
              <p:cNvPr id="52" name="Oval 5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3" name="Freeform 54"/>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nvGrpSpPr>
            <p:cNvPr id="54" name="Group 53"/>
            <p:cNvGrpSpPr/>
            <p:nvPr/>
          </p:nvGrpSpPr>
          <p:grpSpPr>
            <a:xfrm>
              <a:off x="7148902" y="3696827"/>
              <a:ext cx="253725" cy="253722"/>
              <a:chOff x="7744918" y="1841500"/>
              <a:chExt cx="352922" cy="352918"/>
            </a:xfrm>
          </p:grpSpPr>
          <p:sp>
            <p:nvSpPr>
              <p:cNvPr id="55" name="Oval 5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algn="ctr" defTabSz="1218987">
                  <a:defRPr/>
                </a:pPr>
                <a:endParaRPr lang="en-US" sz="2400" kern="0">
                  <a:solidFill>
                    <a:prstClr val="white"/>
                  </a:solidFill>
                  <a:latin typeface="Calibri"/>
                </a:endParaRPr>
              </a:p>
            </p:txBody>
          </p:sp>
          <p:sp>
            <p:nvSpPr>
              <p:cNvPr id="56"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algn="ctr" defTabSz="1218987">
                  <a:defRPr/>
                </a:pPr>
                <a:r>
                  <a:rPr lang="en-US" sz="2400" kern="0" dirty="0">
                    <a:solidFill>
                      <a:prstClr val="white"/>
                    </a:solidFill>
                    <a:latin typeface="Calibri"/>
                  </a:rPr>
                  <a:t> </a:t>
                </a:r>
              </a:p>
            </p:txBody>
          </p:sp>
        </p:grpSp>
      </p:grpSp>
    </p:spTree>
    <p:extLst>
      <p:ext uri="{BB962C8B-B14F-4D97-AF65-F5344CB8AC3E}">
        <p14:creationId xmlns:p14="http://schemas.microsoft.com/office/powerpoint/2010/main" val="18102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p:cNvSpPr>
            <a:spLocks noGrp="1"/>
          </p:cNvSpPr>
          <p:nvPr>
            <p:ph type="title"/>
          </p:nvPr>
        </p:nvSpPr>
        <p:spPr>
          <a:xfrm>
            <a:off x="269240" y="289511"/>
            <a:ext cx="11655840" cy="899665"/>
          </a:xfrm>
        </p:spPr>
        <p:txBody>
          <a:bodyPr/>
          <a:lstStyle/>
          <a:p>
            <a:r>
              <a:rPr lang="en-US" dirty="0">
                <a:solidFill>
                  <a:schemeClr val="bg1"/>
                </a:solidFill>
              </a:rPr>
              <a:t>Microsoft’s </a:t>
            </a:r>
            <a:r>
              <a:rPr lang="en-US" spc="-140" dirty="0">
                <a:solidFill>
                  <a:schemeClr val="bg1"/>
                </a:solidFill>
              </a:rPr>
              <a:t>end-to-end Mobile DevOps solution</a:t>
            </a:r>
            <a:endParaRPr lang="en-US" i="1" spc="-140" dirty="0">
              <a:solidFill>
                <a:schemeClr val="bg1"/>
              </a:solidFill>
            </a:endParaRPr>
          </a:p>
        </p:txBody>
      </p:sp>
      <p:sp>
        <p:nvSpPr>
          <p:cNvPr id="52" name="Bent Arrow 4"/>
          <p:cNvSpPr/>
          <p:nvPr/>
        </p:nvSpPr>
        <p:spPr>
          <a:xfrm rot="10800000">
            <a:off x="2777258" y="3191639"/>
            <a:ext cx="6903678" cy="2403864"/>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defRPr/>
            </a:pPr>
            <a:endParaRPr lang="en-US" sz="1224" kern="0" dirty="0" err="1">
              <a:solidFill>
                <a:srgbClr val="00B0F0"/>
              </a:solidFill>
            </a:endParaRPr>
          </a:p>
        </p:txBody>
      </p:sp>
      <p:sp>
        <p:nvSpPr>
          <p:cNvPr id="53" name="Rounded Rectangle 27"/>
          <p:cNvSpPr/>
          <p:nvPr/>
        </p:nvSpPr>
        <p:spPr>
          <a:xfrm>
            <a:off x="999868" y="1748450"/>
            <a:ext cx="9390161" cy="1632056"/>
          </a:xfrm>
          <a:prstGeom prst="roundRect">
            <a:avLst>
              <a:gd name="adj" fmla="val 5783"/>
            </a:avLst>
          </a:prstGeom>
          <a:solidFill>
            <a:srgbClr val="7549A7"/>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defRPr/>
            </a:pPr>
            <a:endParaRPr lang="en-US" sz="1224" kern="0" dirty="0" err="1">
              <a:solidFill>
                <a:srgbClr val="FFFFFF"/>
              </a:solidFill>
            </a:endParaRPr>
          </a:p>
        </p:txBody>
      </p:sp>
      <p:sp>
        <p:nvSpPr>
          <p:cNvPr id="54" name="Right Arrow 3"/>
          <p:cNvSpPr/>
          <p:nvPr/>
        </p:nvSpPr>
        <p:spPr>
          <a:xfrm rot="16200000">
            <a:off x="1306876" y="4104915"/>
            <a:ext cx="1736782" cy="288000"/>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defRPr/>
            </a:pPr>
            <a:endParaRPr lang="en-US" sz="1224" kern="0" dirty="0" err="1">
              <a:solidFill>
                <a:srgbClr val="00B0F0"/>
              </a:solidFill>
            </a:endParaRPr>
          </a:p>
        </p:txBody>
      </p:sp>
      <p:sp>
        <p:nvSpPr>
          <p:cNvPr id="55" name="Right Arrow 7"/>
          <p:cNvSpPr/>
          <p:nvPr/>
        </p:nvSpPr>
        <p:spPr>
          <a:xfrm rot="16200000">
            <a:off x="464630" y="4104915"/>
            <a:ext cx="1736782" cy="288000"/>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defRPr/>
            </a:pPr>
            <a:endParaRPr lang="en-US" sz="1224" kern="0" dirty="0" err="1">
              <a:solidFill>
                <a:srgbClr val="00B0F0"/>
              </a:solidFill>
            </a:endParaRPr>
          </a:p>
        </p:txBody>
      </p:sp>
      <p:sp>
        <p:nvSpPr>
          <p:cNvPr id="56" name="TextBox 55"/>
          <p:cNvSpPr txBox="1"/>
          <p:nvPr/>
        </p:nvSpPr>
        <p:spPr>
          <a:xfrm>
            <a:off x="2566794" y="4055428"/>
            <a:ext cx="1709773" cy="721842"/>
          </a:xfrm>
          <a:prstGeom prst="rect">
            <a:avLst/>
          </a:prstGeom>
        </p:spPr>
        <p:txBody>
          <a:bodyPr vert="horz" wrap="square" lIns="93260" tIns="93260" rIns="93260" bIns="93260" rtlCol="0" anchor="ctr">
            <a:noAutofit/>
          </a:bodyPr>
          <a:lstStyle/>
          <a:p>
            <a:pPr defTabSz="932597">
              <a:defRPr/>
            </a:pPr>
            <a:r>
              <a:rPr lang="en-US" sz="2000" kern="0" dirty="0">
                <a:solidFill>
                  <a:srgbClr val="FFFFFF"/>
                </a:solidFill>
                <a:latin typeface="Segoe UI Light"/>
                <a:ea typeface="Segoe UI" pitchFamily="34" charset="0"/>
                <a:cs typeface="Segoe UI" pitchFamily="34" charset="0"/>
              </a:rPr>
              <a:t>Backlog</a:t>
            </a:r>
          </a:p>
        </p:txBody>
      </p:sp>
      <p:sp>
        <p:nvSpPr>
          <p:cNvPr id="57" name="TextBox 56"/>
          <p:cNvSpPr txBox="1"/>
          <p:nvPr/>
        </p:nvSpPr>
        <p:spPr>
          <a:xfrm>
            <a:off x="3083618" y="5490721"/>
            <a:ext cx="3433197" cy="388585"/>
          </a:xfrm>
          <a:prstGeom prst="rect">
            <a:avLst/>
          </a:prstGeom>
        </p:spPr>
        <p:txBody>
          <a:bodyPr vert="horz" wrap="square" lIns="93260" tIns="93260" rIns="93260" bIns="93260" rtlCol="0" anchor="ctr">
            <a:noAutofit/>
          </a:bodyPr>
          <a:lstStyle/>
          <a:p>
            <a:pPr algn="ctr" defTabSz="932597">
              <a:defRPr/>
            </a:pPr>
            <a:r>
              <a:rPr lang="en-US" sz="2000" kern="0" dirty="0">
                <a:solidFill>
                  <a:srgbClr val="FFFFFF"/>
                </a:solidFill>
                <a:latin typeface="Segoe UI Light"/>
                <a:ea typeface="Segoe UI" pitchFamily="34" charset="0"/>
                <a:cs typeface="Segoe UI" pitchFamily="34" charset="0"/>
              </a:rPr>
              <a:t>Monitor and improve</a:t>
            </a:r>
          </a:p>
        </p:txBody>
      </p:sp>
      <p:sp>
        <p:nvSpPr>
          <p:cNvPr id="58" name="Freeform 5"/>
          <p:cNvSpPr>
            <a:spLocks/>
          </p:cNvSpPr>
          <p:nvPr/>
        </p:nvSpPr>
        <p:spPr bwMode="auto">
          <a:xfrm>
            <a:off x="334962" y="6658769"/>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9" name="Freeform 7"/>
          <p:cNvSpPr>
            <a:spLocks/>
          </p:cNvSpPr>
          <p:nvPr/>
        </p:nvSpPr>
        <p:spPr bwMode="auto">
          <a:xfrm>
            <a:off x="427037" y="5826919"/>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0" name="Freeform 8"/>
          <p:cNvSpPr>
            <a:spLocks/>
          </p:cNvSpPr>
          <p:nvPr/>
        </p:nvSpPr>
        <p:spPr bwMode="auto">
          <a:xfrm>
            <a:off x="2136774" y="5826919"/>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1" name="Freeform 9"/>
          <p:cNvSpPr>
            <a:spLocks/>
          </p:cNvSpPr>
          <p:nvPr/>
        </p:nvSpPr>
        <p:spPr bwMode="auto">
          <a:xfrm>
            <a:off x="1023937" y="5826919"/>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2" name="Freeform 10"/>
          <p:cNvSpPr>
            <a:spLocks/>
          </p:cNvSpPr>
          <p:nvPr/>
        </p:nvSpPr>
        <p:spPr bwMode="auto">
          <a:xfrm>
            <a:off x="2136774" y="5826919"/>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3" name="Freeform 11"/>
          <p:cNvSpPr>
            <a:spLocks/>
          </p:cNvSpPr>
          <p:nvPr/>
        </p:nvSpPr>
        <p:spPr bwMode="auto">
          <a:xfrm>
            <a:off x="363537" y="5666581"/>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4" name="Freeform 26"/>
          <p:cNvSpPr>
            <a:spLocks noEditPoints="1"/>
          </p:cNvSpPr>
          <p:nvPr/>
        </p:nvSpPr>
        <p:spPr bwMode="auto">
          <a:xfrm>
            <a:off x="496887" y="5437981"/>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rgbClr val="3C3C3C">
              <a:lumMod val="20000"/>
              <a:lumOff val="80000"/>
            </a:srgbClr>
          </a:solid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5" name="Freeform 27"/>
          <p:cNvSpPr>
            <a:spLocks/>
          </p:cNvSpPr>
          <p:nvPr/>
        </p:nvSpPr>
        <p:spPr bwMode="auto">
          <a:xfrm>
            <a:off x="515937" y="5520531"/>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6" name="Freeform 28"/>
          <p:cNvSpPr>
            <a:spLocks/>
          </p:cNvSpPr>
          <p:nvPr/>
        </p:nvSpPr>
        <p:spPr bwMode="auto">
          <a:xfrm>
            <a:off x="596899" y="5520531"/>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7" name="Rectangle 16"/>
          <p:cNvSpPr>
            <a:spLocks noChangeArrowheads="1"/>
          </p:cNvSpPr>
          <p:nvPr/>
        </p:nvSpPr>
        <p:spPr bwMode="auto">
          <a:xfrm>
            <a:off x="1023314" y="5193506"/>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8" name="Oval 17"/>
          <p:cNvSpPr>
            <a:spLocks noChangeArrowheads="1"/>
          </p:cNvSpPr>
          <p:nvPr/>
        </p:nvSpPr>
        <p:spPr bwMode="auto">
          <a:xfrm>
            <a:off x="1337639" y="5203031"/>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9" name="Rectangle 18"/>
          <p:cNvSpPr>
            <a:spLocks noChangeArrowheads="1"/>
          </p:cNvSpPr>
          <p:nvPr/>
        </p:nvSpPr>
        <p:spPr bwMode="auto">
          <a:xfrm>
            <a:off x="1045539" y="5226844"/>
            <a:ext cx="596900"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0" name="Freeform 19"/>
          <p:cNvSpPr>
            <a:spLocks/>
          </p:cNvSpPr>
          <p:nvPr/>
        </p:nvSpPr>
        <p:spPr bwMode="auto">
          <a:xfrm>
            <a:off x="924889" y="5634831"/>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1" name="Rectangle 12"/>
          <p:cNvSpPr>
            <a:spLocks noChangeArrowheads="1"/>
          </p:cNvSpPr>
          <p:nvPr/>
        </p:nvSpPr>
        <p:spPr bwMode="auto">
          <a:xfrm>
            <a:off x="1859927" y="5193506"/>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2" name="Oval 13"/>
          <p:cNvSpPr>
            <a:spLocks noChangeArrowheads="1"/>
          </p:cNvSpPr>
          <p:nvPr/>
        </p:nvSpPr>
        <p:spPr bwMode="auto">
          <a:xfrm>
            <a:off x="2174252" y="5203031"/>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3" name="Rectangle 14"/>
          <p:cNvSpPr>
            <a:spLocks noChangeArrowheads="1"/>
          </p:cNvSpPr>
          <p:nvPr/>
        </p:nvSpPr>
        <p:spPr bwMode="auto">
          <a:xfrm>
            <a:off x="1882152" y="5226844"/>
            <a:ext cx="595313" cy="382587"/>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4" name="Freeform 15"/>
          <p:cNvSpPr>
            <a:spLocks/>
          </p:cNvSpPr>
          <p:nvPr/>
        </p:nvSpPr>
        <p:spPr bwMode="auto">
          <a:xfrm>
            <a:off x="1759914" y="5634831"/>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pic>
        <p:nvPicPr>
          <p:cNvPr id="75" name="Picture 74"/>
          <p:cNvPicPr>
            <a:picLocks noChangeAspect="1"/>
          </p:cNvPicPr>
          <p:nvPr/>
        </p:nvPicPr>
        <p:blipFill>
          <a:blip r:embed="rId3"/>
          <a:stretch>
            <a:fillRect/>
          </a:stretch>
        </p:blipFill>
        <p:spPr>
          <a:xfrm>
            <a:off x="9990144" y="1715360"/>
            <a:ext cx="2201856" cy="1671051"/>
          </a:xfrm>
          <a:prstGeom prst="rect">
            <a:avLst/>
          </a:prstGeom>
        </p:spPr>
      </p:pic>
      <p:grpSp>
        <p:nvGrpSpPr>
          <p:cNvPr id="76" name="Group 75"/>
          <p:cNvGrpSpPr/>
          <p:nvPr/>
        </p:nvGrpSpPr>
        <p:grpSpPr>
          <a:xfrm>
            <a:off x="8148836" y="5292145"/>
            <a:ext cx="4043164" cy="1565855"/>
            <a:chOff x="13708063" y="7750175"/>
            <a:chExt cx="17978438" cy="6962776"/>
          </a:xfrm>
        </p:grpSpPr>
        <p:sp>
          <p:nvSpPr>
            <p:cNvPr id="77"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8"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9"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0"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1"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2"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3"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4"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5"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6"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7"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8"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9"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0"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1"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2"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3"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4"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5"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6"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7"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8"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9"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0"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1"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2"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3"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4"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5" name="Freeform 37"/>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6" name="Rectangle 38"/>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7" name="Freeform 39"/>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8" name="Freeform 40"/>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9" name="Freeform 41"/>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0" name="Rectangle 42"/>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1" name="Freeform 43"/>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2" name="Rectangle 44"/>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3" name="Freeform 45"/>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4" name="Freeform 46"/>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5" name="Freeform 47"/>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6" name="Freeform 48"/>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7" name="Freeform 49"/>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8" name="Rectangle 50"/>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9" name="Freeform 51"/>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0" name="Freeform 52"/>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1" name="Freeform 53"/>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2" name="Freeform 54"/>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3" name="Freeform 55"/>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4" name="Freeform 56"/>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5" name="Freeform 57"/>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6" name="Freeform 58"/>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7" name="Freeform 59"/>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8" name="Freeform 60"/>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9" name="Freeform 61"/>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0" name="Freeform 62"/>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1" name="Freeform 63"/>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2" name="Freeform 64"/>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3" name="Freeform 65"/>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4" name="Freeform 66"/>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5" name="Freeform 67"/>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6" name="Freeform 68"/>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7" name="Freeform 69"/>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8" name="Freeform 70"/>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9" name="Freeform 71"/>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0" name="Freeform 72"/>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1" name="Freeform 73"/>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2" name="Freeform 74"/>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3" name="Freeform 75"/>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4" name="Freeform 76"/>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5" name="Freeform 77"/>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6" name="Freeform 78"/>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7" name="Freeform 79"/>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8" name="Freeform 80"/>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9" name="Freeform 81"/>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pic>
        <p:nvPicPr>
          <p:cNvPr id="150" name="Picture 149"/>
          <p:cNvPicPr>
            <a:picLocks noChangeAspect="1"/>
          </p:cNvPicPr>
          <p:nvPr/>
        </p:nvPicPr>
        <p:blipFill>
          <a:blip r:embed="rId4"/>
          <a:stretch>
            <a:fillRect/>
          </a:stretch>
        </p:blipFill>
        <p:spPr>
          <a:xfrm>
            <a:off x="6516815" y="4558080"/>
            <a:ext cx="2276347" cy="1662577"/>
          </a:xfrm>
          <a:prstGeom prst="rect">
            <a:avLst/>
          </a:prstGeom>
        </p:spPr>
      </p:pic>
      <p:sp>
        <p:nvSpPr>
          <p:cNvPr id="151" name="TextBox 150"/>
          <p:cNvSpPr txBox="1"/>
          <p:nvPr/>
        </p:nvSpPr>
        <p:spPr>
          <a:xfrm>
            <a:off x="9777866" y="4279478"/>
            <a:ext cx="2414134" cy="721842"/>
          </a:xfrm>
          <a:prstGeom prst="rect">
            <a:avLst/>
          </a:prstGeom>
        </p:spPr>
        <p:txBody>
          <a:bodyPr vert="horz" wrap="square" lIns="93260" tIns="93260" rIns="93260" bIns="93260" rtlCol="0" anchor="ctr">
            <a:noAutofit/>
          </a:bodyPr>
          <a:lstStyle/>
          <a:p>
            <a:pPr defTabSz="932597">
              <a:defRPr/>
            </a:pPr>
            <a:r>
              <a:rPr lang="en-US" sz="2000" kern="0" dirty="0">
                <a:solidFill>
                  <a:srgbClr val="FFFFFF"/>
                </a:solidFill>
                <a:latin typeface="Segoe UI Light"/>
                <a:ea typeface="Segoe UI" pitchFamily="34" charset="0"/>
                <a:cs typeface="Segoe UI" pitchFamily="34" charset="0"/>
              </a:rPr>
              <a:t>Users and customers install and use app</a:t>
            </a:r>
          </a:p>
        </p:txBody>
      </p:sp>
      <p:sp>
        <p:nvSpPr>
          <p:cNvPr id="152" name="TextBox 151"/>
          <p:cNvSpPr txBox="1"/>
          <p:nvPr/>
        </p:nvSpPr>
        <p:spPr>
          <a:xfrm>
            <a:off x="6516815" y="4098069"/>
            <a:ext cx="2276347" cy="488605"/>
          </a:xfrm>
          <a:prstGeom prst="rect">
            <a:avLst/>
          </a:prstGeom>
        </p:spPr>
        <p:txBody>
          <a:bodyPr vert="horz" wrap="square" lIns="93260" tIns="93260" rIns="93260" bIns="93260" rtlCol="0" anchor="ctr">
            <a:noAutofit/>
          </a:bodyPr>
          <a:lstStyle/>
          <a:p>
            <a:pPr marL="238007" indent="-238007" algn="ctr" defTabSz="932597">
              <a:defRPr/>
            </a:pPr>
            <a:r>
              <a:rPr lang="en-US" sz="1600" kern="0" dirty="0">
                <a:solidFill>
                  <a:srgbClr val="FFFFFF"/>
                </a:solidFill>
                <a:latin typeface="Segoe UI Light"/>
                <a:ea typeface="Segoe UI" pitchFamily="34" charset="0"/>
                <a:cs typeface="Segoe UI" pitchFamily="34" charset="0"/>
              </a:rPr>
              <a:t>Telemetry Collection</a:t>
            </a:r>
          </a:p>
        </p:txBody>
      </p:sp>
      <p:grpSp>
        <p:nvGrpSpPr>
          <p:cNvPr id="153" name="Group 152"/>
          <p:cNvGrpSpPr/>
          <p:nvPr/>
        </p:nvGrpSpPr>
        <p:grpSpPr>
          <a:xfrm>
            <a:off x="4540209" y="1282149"/>
            <a:ext cx="2771453" cy="1439294"/>
            <a:chOff x="4736128" y="1410737"/>
            <a:chExt cx="2771453" cy="1439294"/>
          </a:xfrm>
        </p:grpSpPr>
        <p:sp>
          <p:nvSpPr>
            <p:cNvPr id="154" name="TextBox 153"/>
            <p:cNvSpPr txBox="1"/>
            <p:nvPr/>
          </p:nvSpPr>
          <p:spPr>
            <a:xfrm>
              <a:off x="5306454" y="1410737"/>
              <a:ext cx="1630800" cy="388585"/>
            </a:xfrm>
            <a:prstGeom prst="rect">
              <a:avLst/>
            </a:prstGeom>
          </p:spPr>
          <p:txBody>
            <a:bodyPr vert="horz" wrap="square" lIns="93260" tIns="93260" rIns="93260" bIns="93260" rtlCol="0" anchor="ctr">
              <a:noAutofit/>
            </a:bodyPr>
            <a:lstStyle/>
            <a:p>
              <a:pPr marL="238007" indent="-238007" algn="ctr" defTabSz="932597">
                <a:defRPr/>
              </a:pPr>
              <a:r>
                <a:rPr lang="en-US" sz="1600" kern="0" dirty="0">
                  <a:solidFill>
                    <a:srgbClr val="FFFFFF"/>
                  </a:solidFill>
                  <a:latin typeface="Segoe UI Light"/>
                  <a:ea typeface="Segoe UI" pitchFamily="34" charset="0"/>
                  <a:cs typeface="Segoe UI" pitchFamily="34" charset="0"/>
                </a:rPr>
                <a:t>App Testing</a:t>
              </a:r>
            </a:p>
          </p:txBody>
        </p:sp>
        <p:pic>
          <p:nvPicPr>
            <p:cNvPr id="155" name="Picture 154"/>
            <p:cNvPicPr>
              <a:picLocks noChangeAspect="1"/>
            </p:cNvPicPr>
            <p:nvPr/>
          </p:nvPicPr>
          <p:blipFill>
            <a:blip r:embed="rId5"/>
            <a:stretch>
              <a:fillRect/>
            </a:stretch>
          </p:blipFill>
          <p:spPr>
            <a:xfrm>
              <a:off x="4736128" y="2472415"/>
              <a:ext cx="2771453" cy="377616"/>
            </a:xfrm>
            <a:prstGeom prst="rect">
              <a:avLst/>
            </a:prstGeom>
          </p:spPr>
        </p:pic>
      </p:grpSp>
      <p:sp>
        <p:nvSpPr>
          <p:cNvPr id="156" name="TextBox 155"/>
          <p:cNvSpPr txBox="1"/>
          <p:nvPr/>
        </p:nvSpPr>
        <p:spPr>
          <a:xfrm>
            <a:off x="8027137" y="1282149"/>
            <a:ext cx="1632056" cy="388585"/>
          </a:xfrm>
          <a:prstGeom prst="rect">
            <a:avLst/>
          </a:prstGeom>
        </p:spPr>
        <p:txBody>
          <a:bodyPr vert="horz" wrap="square" lIns="93260" tIns="93260" rIns="93260" bIns="93260" rtlCol="0" anchor="ctr">
            <a:noAutofit/>
          </a:bodyPr>
          <a:lstStyle/>
          <a:p>
            <a:pPr marL="238007" indent="-238007" algn="ctr" defTabSz="932597">
              <a:defRPr/>
            </a:pPr>
            <a:r>
              <a:rPr lang="en-US" sz="1600" kern="0" dirty="0">
                <a:solidFill>
                  <a:srgbClr val="FFFFFF"/>
                </a:solidFill>
                <a:latin typeface="Segoe UI Light"/>
                <a:ea typeface="Segoe UI" pitchFamily="34" charset="0"/>
                <a:cs typeface="Segoe UI" pitchFamily="34" charset="0"/>
              </a:rPr>
              <a:t>Beta Testing</a:t>
            </a:r>
          </a:p>
        </p:txBody>
      </p:sp>
      <p:pic>
        <p:nvPicPr>
          <p:cNvPr id="157" name="Picture 156"/>
          <p:cNvPicPr>
            <a:picLocks noChangeAspect="1"/>
          </p:cNvPicPr>
          <p:nvPr/>
        </p:nvPicPr>
        <p:blipFill>
          <a:blip r:embed="rId6"/>
          <a:stretch>
            <a:fillRect/>
          </a:stretch>
        </p:blipFill>
        <p:spPr>
          <a:xfrm>
            <a:off x="7833699" y="2362300"/>
            <a:ext cx="2018932" cy="286083"/>
          </a:xfrm>
          <a:prstGeom prst="rect">
            <a:avLst/>
          </a:prstGeom>
        </p:spPr>
      </p:pic>
      <p:grpSp>
        <p:nvGrpSpPr>
          <p:cNvPr id="158" name="Group 157"/>
          <p:cNvGrpSpPr/>
          <p:nvPr/>
        </p:nvGrpSpPr>
        <p:grpSpPr>
          <a:xfrm>
            <a:off x="1042986" y="1282149"/>
            <a:ext cx="3480153" cy="1555643"/>
            <a:chOff x="1287461" y="1410737"/>
            <a:chExt cx="3480153" cy="1555643"/>
          </a:xfrm>
        </p:grpSpPr>
        <p:sp>
          <p:nvSpPr>
            <p:cNvPr id="159" name="TextBox 158"/>
            <p:cNvSpPr txBox="1"/>
            <p:nvPr/>
          </p:nvSpPr>
          <p:spPr>
            <a:xfrm>
              <a:off x="1287461" y="1410737"/>
              <a:ext cx="3480153" cy="388585"/>
            </a:xfrm>
            <a:prstGeom prst="rect">
              <a:avLst/>
            </a:prstGeom>
          </p:spPr>
          <p:txBody>
            <a:bodyPr vert="horz" wrap="square" lIns="93260" tIns="93260" rIns="93260" bIns="93260" rtlCol="0" anchor="ctr">
              <a:noAutofit/>
            </a:bodyPr>
            <a:lstStyle/>
            <a:p>
              <a:pPr marL="238007" indent="-238007" algn="ctr" defTabSz="932597">
                <a:defRPr/>
              </a:pPr>
              <a:r>
                <a:rPr lang="en-US" sz="1600" kern="0" dirty="0">
                  <a:solidFill>
                    <a:srgbClr val="FFFFFF"/>
                  </a:solidFill>
                  <a:latin typeface="Segoe UI Light"/>
                  <a:ea typeface="Segoe UI" pitchFamily="34" charset="0"/>
                  <a:cs typeface="Segoe UI" pitchFamily="34" charset="0"/>
                </a:rPr>
                <a:t>Code Repository | Build + Deploy</a:t>
              </a:r>
            </a:p>
          </p:txBody>
        </p:sp>
        <p:sp>
          <p:nvSpPr>
            <p:cNvPr id="160" name="TextBox 159"/>
            <p:cNvSpPr txBox="1"/>
            <p:nvPr/>
          </p:nvSpPr>
          <p:spPr>
            <a:xfrm>
              <a:off x="1730288" y="2301583"/>
              <a:ext cx="2594498" cy="664797"/>
            </a:xfrm>
            <a:prstGeom prst="rect">
              <a:avLst/>
            </a:prstGeom>
            <a:noFill/>
          </p:spPr>
          <p:txBody>
            <a:bodyPr wrap="square" lIns="0" tIns="0" rIns="0" bIns="0" rtlCol="0">
              <a:spAutoFit/>
            </a:bodyPr>
            <a:lstStyle/>
            <a:p>
              <a:pPr algn="ctr" defTabSz="932327">
                <a:lnSpc>
                  <a:spcPct val="90000"/>
                </a:lnSpc>
                <a:defRPr/>
              </a:pP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Visual Studio</a:t>
              </a:r>
              <a:b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b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Team Services</a:t>
              </a:r>
            </a:p>
          </p:txBody>
        </p:sp>
      </p:grpSp>
      <p:sp>
        <p:nvSpPr>
          <p:cNvPr id="161" name="Rounded Rectangle 6"/>
          <p:cNvSpPr/>
          <p:nvPr/>
        </p:nvSpPr>
        <p:spPr bwMode="auto">
          <a:xfrm>
            <a:off x="972817" y="4055427"/>
            <a:ext cx="1564088" cy="721843"/>
          </a:xfrm>
          <a:prstGeom prst="round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2" name="Picture 161"/>
          <p:cNvPicPr>
            <a:picLocks noChangeAspect="1"/>
          </p:cNvPicPr>
          <p:nvPr/>
        </p:nvPicPr>
        <p:blipFill>
          <a:blip r:embed="rId7"/>
          <a:stretch>
            <a:fillRect/>
          </a:stretch>
        </p:blipFill>
        <p:spPr>
          <a:xfrm>
            <a:off x="940614" y="4226839"/>
            <a:ext cx="1628495" cy="416681"/>
          </a:xfrm>
          <a:prstGeom prst="rect">
            <a:avLst/>
          </a:prstGeom>
        </p:spPr>
      </p:pic>
      <p:grpSp>
        <p:nvGrpSpPr>
          <p:cNvPr id="163" name="Group 162"/>
          <p:cNvGrpSpPr/>
          <p:nvPr/>
        </p:nvGrpSpPr>
        <p:grpSpPr>
          <a:xfrm>
            <a:off x="10035039" y="5070503"/>
            <a:ext cx="1408286" cy="463276"/>
            <a:chOff x="2758049" y="1367486"/>
            <a:chExt cx="1829400" cy="601807"/>
          </a:xfrm>
        </p:grpSpPr>
        <p:pic>
          <p:nvPicPr>
            <p:cNvPr id="164" name="Picture 163"/>
            <p:cNvPicPr>
              <a:picLocks noChangeAspect="1"/>
            </p:cNvPicPr>
            <p:nvPr/>
          </p:nvPicPr>
          <p:blipFill rotWithShape="1">
            <a:blip r:embed="rId8">
              <a:lum bright="70000" contrast="-70000"/>
            </a:blip>
            <a:srcRect r="44359" b="54837"/>
            <a:stretch/>
          </p:blipFill>
          <p:spPr>
            <a:xfrm>
              <a:off x="3182379" y="1367486"/>
              <a:ext cx="716612" cy="601807"/>
            </a:xfrm>
            <a:prstGeom prst="rect">
              <a:avLst/>
            </a:prstGeom>
          </p:spPr>
        </p:pic>
        <p:sp>
          <p:nvSpPr>
            <p:cNvPr id="165" name="Freeform 94"/>
            <p:cNvSpPr>
              <a:spLocks noChangeAspect="1" noEditPoints="1"/>
            </p:cNvSpPr>
            <p:nvPr/>
          </p:nvSpPr>
          <p:spPr bwMode="black">
            <a:xfrm>
              <a:off x="2758049" y="1454947"/>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218">
                <a:defRPr/>
              </a:pPr>
              <a:endParaRPr lang="en-US" sz="2400" kern="0" dirty="0">
                <a:solidFill>
                  <a:srgbClr val="FFFFFF"/>
                </a:solidFill>
              </a:endParaRPr>
            </a:p>
          </p:txBody>
        </p:sp>
        <p:pic>
          <p:nvPicPr>
            <p:cNvPr id="166" name="Picture 165"/>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3953111" y="1424846"/>
              <a:ext cx="634338" cy="405753"/>
            </a:xfrm>
            <a:prstGeom prst="rect">
              <a:avLst/>
            </a:prstGeom>
          </p:spPr>
        </p:pic>
      </p:grpSp>
      <p:sp>
        <p:nvSpPr>
          <p:cNvPr id="167" name="Rectangle 166"/>
          <p:cNvSpPr/>
          <p:nvPr/>
        </p:nvSpPr>
        <p:spPr bwMode="auto">
          <a:xfrm>
            <a:off x="6620349" y="4966576"/>
            <a:ext cx="2069910" cy="1057193"/>
          </a:xfrm>
          <a:prstGeom prst="rect">
            <a:avLst/>
          </a:prstGeom>
          <a:solidFill>
            <a:srgbClr val="1989C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de-DE"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TextBox 167"/>
          <p:cNvSpPr txBox="1"/>
          <p:nvPr/>
        </p:nvSpPr>
        <p:spPr>
          <a:xfrm>
            <a:off x="6857338" y="5195890"/>
            <a:ext cx="1667123" cy="221599"/>
          </a:xfrm>
          <a:prstGeom prst="rect">
            <a:avLst/>
          </a:prstGeom>
          <a:noFill/>
        </p:spPr>
        <p:txBody>
          <a:bodyPr wrap="none" lIns="0" tIns="0" rIns="0" bIns="0" rtlCol="0">
            <a:spAutoFit/>
          </a:bodyPr>
          <a:lstStyle/>
          <a:p>
            <a:pPr defTabSz="932418">
              <a:lnSpc>
                <a:spcPct val="90000"/>
              </a:lnSpc>
              <a:defRPr/>
            </a:pPr>
            <a:r>
              <a:rPr lang="en-US" sz="1600" dirty="0">
                <a:gradFill>
                  <a:gsLst>
                    <a:gs pos="0">
                      <a:srgbClr val="FFFFFF"/>
                    </a:gs>
                    <a:gs pos="100000">
                      <a:srgbClr val="FFFFFF"/>
                    </a:gs>
                  </a:gsLst>
                  <a:lin ang="5400000" scaled="0"/>
                </a:gradFill>
                <a:latin typeface="Segoe UI Light"/>
                <a:ea typeface="Segoe UI" pitchFamily="34" charset="0"/>
                <a:cs typeface="Segoe UI" pitchFamily="34" charset="0"/>
              </a:rPr>
              <a:t>Application Insights</a:t>
            </a:r>
          </a:p>
        </p:txBody>
      </p:sp>
      <p:pic>
        <p:nvPicPr>
          <p:cNvPr id="169" name="Picture 168"/>
          <p:cNvPicPr>
            <a:picLocks noChangeAspect="1"/>
          </p:cNvPicPr>
          <p:nvPr/>
        </p:nvPicPr>
        <p:blipFill>
          <a:blip r:embed="rId6"/>
          <a:stretch>
            <a:fillRect/>
          </a:stretch>
        </p:blipFill>
        <p:spPr>
          <a:xfrm>
            <a:off x="6826069" y="5499444"/>
            <a:ext cx="1702366" cy="241226"/>
          </a:xfrm>
          <a:prstGeom prst="rect">
            <a:avLst/>
          </a:prstGeom>
        </p:spPr>
      </p:pic>
      <p:pic>
        <p:nvPicPr>
          <p:cNvPr id="170" name="Picture 169"/>
          <p:cNvPicPr>
            <a:picLocks noChangeAspect="1"/>
          </p:cNvPicPr>
          <p:nvPr/>
        </p:nvPicPr>
        <p:blipFill rotWithShape="1">
          <a:blip r:embed="rId11"/>
          <a:srcRect l="3410" t="11340" r="78999" b="34299"/>
          <a:stretch/>
        </p:blipFill>
        <p:spPr>
          <a:xfrm>
            <a:off x="1214219" y="5293858"/>
            <a:ext cx="259541" cy="248559"/>
          </a:xfrm>
          <a:prstGeom prst="rect">
            <a:avLst/>
          </a:prstGeom>
        </p:spPr>
      </p:pic>
      <p:pic>
        <p:nvPicPr>
          <p:cNvPr id="171" name="Picture 170"/>
          <p:cNvPicPr>
            <a:picLocks noChangeAspect="1"/>
          </p:cNvPicPr>
          <p:nvPr/>
        </p:nvPicPr>
        <p:blipFill rotWithShape="1">
          <a:blip r:embed="rId12"/>
          <a:srcRect l="17462" t="19887" r="15557" b="19717"/>
          <a:stretch/>
        </p:blipFill>
        <p:spPr>
          <a:xfrm>
            <a:off x="2021113" y="5275044"/>
            <a:ext cx="317390" cy="286187"/>
          </a:xfrm>
          <a:prstGeom prst="rect">
            <a:avLst/>
          </a:prstGeom>
        </p:spPr>
      </p:pic>
    </p:spTree>
    <p:extLst>
      <p:ext uri="{BB962C8B-B14F-4D97-AF65-F5344CB8AC3E}">
        <p14:creationId xmlns:p14="http://schemas.microsoft.com/office/powerpoint/2010/main" val="43614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61"/>
            <a:ext cx="12192000" cy="6856079"/>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2"/>
          <p:cNvSpPr>
            <a:spLocks noGrp="1"/>
          </p:cNvSpPr>
          <p:nvPr>
            <p:ph type="title"/>
          </p:nvPr>
        </p:nvSpPr>
        <p:spPr>
          <a:xfrm>
            <a:off x="269240" y="289511"/>
            <a:ext cx="11655840" cy="899665"/>
          </a:xfrm>
        </p:spPr>
        <p:txBody>
          <a:bodyPr/>
          <a:lstStyle/>
          <a:p>
            <a:r>
              <a:rPr lang="en-US" dirty="0">
                <a:solidFill>
                  <a:schemeClr val="bg1"/>
                </a:solidFill>
              </a:rPr>
              <a:t>Mobile DevOps benefits</a:t>
            </a:r>
            <a:endParaRPr lang="en-US" i="1" dirty="0">
              <a:solidFill>
                <a:schemeClr val="bg1"/>
              </a:solidFill>
            </a:endParaRPr>
          </a:p>
        </p:txBody>
      </p:sp>
      <p:grpSp>
        <p:nvGrpSpPr>
          <p:cNvPr id="2" name="Group 1"/>
          <p:cNvGrpSpPr/>
          <p:nvPr/>
        </p:nvGrpSpPr>
        <p:grpSpPr>
          <a:xfrm>
            <a:off x="243840" y="1371600"/>
            <a:ext cx="2926080" cy="5478463"/>
            <a:chOff x="243840" y="1371600"/>
            <a:chExt cx="2926080" cy="5478463"/>
          </a:xfrm>
        </p:grpSpPr>
        <p:sp>
          <p:nvSpPr>
            <p:cNvPr id="192" name="Rectangle 191"/>
            <p:cNvSpPr/>
            <p:nvPr/>
          </p:nvSpPr>
          <p:spPr bwMode="auto">
            <a:xfrm>
              <a:off x="243840" y="1371600"/>
              <a:ext cx="2926080" cy="3962400"/>
            </a:xfrm>
            <a:prstGeom prst="rect">
              <a:avLst/>
            </a:prstGeom>
            <a:solidFill>
              <a:srgbClr val="5C2D91"/>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37160" tIns="18288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US" kern="0" dirty="0">
                <a:solidFill>
                  <a:srgbClr val="FFFFFF"/>
                </a:solidFill>
                <a:cs typeface="Segoe UI Semibold" panose="020B0702040204020203" pitchFamily="34" charset="0"/>
              </a:endParaRPr>
            </a:p>
            <a:p>
              <a:pPr algn="ctr" defTabSz="932472" fontAlgn="base">
                <a:spcBef>
                  <a:spcPct val="0"/>
                </a:spcBef>
                <a:spcAft>
                  <a:spcPct val="0"/>
                </a:spcAft>
                <a:defRPr/>
              </a:pPr>
              <a:endParaRPr lang="en-US" kern="0" dirty="0">
                <a:solidFill>
                  <a:srgbClr val="FFFFFF"/>
                </a:solidFill>
                <a:cs typeface="Segoe UI Semibold" panose="020B0702040204020203" pitchFamily="34" charset="0"/>
              </a:endParaRPr>
            </a:p>
            <a:p>
              <a:pPr algn="ctr" defTabSz="932472" fontAlgn="base">
                <a:spcBef>
                  <a:spcPct val="0"/>
                </a:spcBef>
                <a:spcAft>
                  <a:spcPct val="0"/>
                </a:spcAft>
                <a:defRPr/>
              </a:pPr>
              <a:endParaRPr lang="en-US" kern="0" dirty="0">
                <a:solidFill>
                  <a:srgbClr val="FFFFFF"/>
                </a:solidFill>
                <a:cs typeface="Segoe UI Semibold" panose="020B0702040204020203" pitchFamily="34" charset="0"/>
              </a:endParaRPr>
            </a:p>
            <a:p>
              <a:pPr algn="ct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r>
                <a:rPr lang="en-US" kern="0" dirty="0">
                  <a:solidFill>
                    <a:srgbClr val="FFFFFF"/>
                  </a:solidFill>
                  <a:cs typeface="Segoe UI Semibold" panose="020B0702040204020203" pitchFamily="34" charset="0"/>
                </a:rPr>
                <a:t>Shrink release cycles significantly and push new apps out faster.</a:t>
              </a:r>
            </a:p>
          </p:txBody>
        </p:sp>
        <p:sp>
          <p:nvSpPr>
            <p:cNvPr id="195" name="Rectangle 194"/>
            <p:cNvSpPr/>
            <p:nvPr/>
          </p:nvSpPr>
          <p:spPr bwMode="auto">
            <a:xfrm>
              <a:off x="243840" y="5334000"/>
              <a:ext cx="2926080" cy="1516063"/>
            </a:xfrm>
            <a:prstGeom prst="rect">
              <a:avLst/>
            </a:prstGeom>
            <a:solidFill>
              <a:srgbClr val="442359"/>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kern="0" dirty="0">
                  <a:solidFill>
                    <a:srgbClr val="FFFFFF"/>
                  </a:solidFill>
                  <a:latin typeface="Segoe UI Semibold" panose="020B0702040204020203" pitchFamily="34" charset="0"/>
                  <a:cs typeface="Segoe UI Semibold" panose="020B0702040204020203" pitchFamily="34" charset="0"/>
                </a:rPr>
                <a:t>Build apps faster</a:t>
              </a:r>
            </a:p>
          </p:txBody>
        </p:sp>
        <p:pic>
          <p:nvPicPr>
            <p:cNvPr id="211" name="Picture 21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64664" y="1568747"/>
              <a:ext cx="1327133" cy="756920"/>
            </a:xfrm>
            <a:prstGeom prst="rect">
              <a:avLst/>
            </a:prstGeom>
          </p:spPr>
        </p:pic>
      </p:grpSp>
      <p:grpSp>
        <p:nvGrpSpPr>
          <p:cNvPr id="5" name="Group 4"/>
          <p:cNvGrpSpPr/>
          <p:nvPr/>
        </p:nvGrpSpPr>
        <p:grpSpPr>
          <a:xfrm>
            <a:off x="3169603" y="1371600"/>
            <a:ext cx="2926674" cy="5478463"/>
            <a:chOff x="3169603" y="1371600"/>
            <a:chExt cx="2926674" cy="5478463"/>
          </a:xfrm>
        </p:grpSpPr>
        <p:sp>
          <p:nvSpPr>
            <p:cNvPr id="206" name="Rectangle 205"/>
            <p:cNvSpPr/>
            <p:nvPr/>
          </p:nvSpPr>
          <p:spPr bwMode="auto">
            <a:xfrm>
              <a:off x="3170197" y="1371600"/>
              <a:ext cx="2926080" cy="3962400"/>
            </a:xfrm>
            <a:prstGeom prst="rect">
              <a:avLst/>
            </a:prstGeom>
            <a:solidFill>
              <a:srgbClr val="5C2D91"/>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37160" tIns="182880" rIns="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r>
                <a:rPr lang="en-US" kern="0" dirty="0">
                  <a:solidFill>
                    <a:srgbClr val="FFFFFF"/>
                  </a:solidFill>
                  <a:cs typeface="Segoe UI Semibold" panose="020B0702040204020203" pitchFamily="34" charset="0"/>
                </a:rPr>
                <a:t>Ensure the highest quality user experience that keeps </a:t>
              </a:r>
              <a:r>
                <a:rPr lang="en-US" kern="0" spc="-50" dirty="0">
                  <a:solidFill>
                    <a:srgbClr val="FFFFFF"/>
                  </a:solidFill>
                  <a:cs typeface="Segoe UI Semibold" panose="020B0702040204020203" pitchFamily="34" charset="0"/>
                </a:rPr>
                <a:t>users continuously engaged.</a:t>
              </a:r>
            </a:p>
          </p:txBody>
        </p:sp>
        <p:sp>
          <p:nvSpPr>
            <p:cNvPr id="208" name="Rectangle 207"/>
            <p:cNvSpPr/>
            <p:nvPr/>
          </p:nvSpPr>
          <p:spPr bwMode="auto">
            <a:xfrm>
              <a:off x="3169603" y="5334000"/>
              <a:ext cx="2926080" cy="1516063"/>
            </a:xfrm>
            <a:prstGeom prst="rect">
              <a:avLst/>
            </a:prstGeom>
            <a:solidFill>
              <a:srgbClr val="442359"/>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Keep users engaged</a:t>
              </a:r>
            </a:p>
          </p:txBody>
        </p:sp>
        <p:pic>
          <p:nvPicPr>
            <p:cNvPr id="212" name="Picture 21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344987" y="1568747"/>
              <a:ext cx="738979" cy="744220"/>
            </a:xfrm>
            <a:prstGeom prst="rect">
              <a:avLst/>
            </a:prstGeom>
          </p:spPr>
        </p:pic>
      </p:grpSp>
      <p:grpSp>
        <p:nvGrpSpPr>
          <p:cNvPr id="6" name="Group 5"/>
          <p:cNvGrpSpPr/>
          <p:nvPr/>
        </p:nvGrpSpPr>
        <p:grpSpPr>
          <a:xfrm>
            <a:off x="6095683" y="1371600"/>
            <a:ext cx="2926397" cy="5478463"/>
            <a:chOff x="6095683" y="1371600"/>
            <a:chExt cx="2926397" cy="5478463"/>
          </a:xfrm>
        </p:grpSpPr>
        <p:sp>
          <p:nvSpPr>
            <p:cNvPr id="199" name="Rectangle 198"/>
            <p:cNvSpPr/>
            <p:nvPr/>
          </p:nvSpPr>
          <p:spPr bwMode="auto">
            <a:xfrm>
              <a:off x="6096000" y="1371600"/>
              <a:ext cx="2926080" cy="3962400"/>
            </a:xfrm>
            <a:prstGeom prst="rect">
              <a:avLst/>
            </a:prstGeom>
            <a:solidFill>
              <a:srgbClr val="5C2D91"/>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37160" tIns="182880"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endParaRPr lang="en-US" kern="0" dirty="0">
                <a:solidFill>
                  <a:srgbClr val="FFFFFF"/>
                </a:solidFill>
                <a:cs typeface="Segoe UI Semibold" panose="020B0702040204020203" pitchFamily="34" charset="0"/>
              </a:endParaRPr>
            </a:p>
            <a:p>
              <a:pPr defTabSz="932472" fontAlgn="base">
                <a:spcBef>
                  <a:spcPct val="0"/>
                </a:spcBef>
                <a:spcAft>
                  <a:spcPct val="0"/>
                </a:spcAft>
                <a:defRPr/>
              </a:pPr>
              <a:r>
                <a:rPr lang="en-US" kern="0" dirty="0">
                  <a:solidFill>
                    <a:srgbClr val="FFFFFF"/>
                  </a:solidFill>
                  <a:cs typeface="Segoe UI Semibold" panose="020B0702040204020203" pitchFamily="34" charset="0"/>
                </a:rPr>
                <a:t>Test on a broad range of </a:t>
              </a:r>
              <a:r>
                <a:rPr lang="en-US" kern="0" spc="-30" dirty="0">
                  <a:solidFill>
                    <a:srgbClr val="FFFFFF"/>
                  </a:solidFill>
                  <a:cs typeface="Segoe UI Semibold" panose="020B0702040204020203" pitchFamily="34" charset="0"/>
                </a:rPr>
                <a:t>devices to make sure apps</a:t>
              </a:r>
              <a:r>
                <a:rPr lang="en-US" kern="0" dirty="0">
                  <a:solidFill>
                    <a:srgbClr val="FFFFFF"/>
                  </a:solidFill>
                  <a:cs typeface="Segoe UI Semibold" panose="020B0702040204020203" pitchFamily="34" charset="0"/>
                </a:rPr>
                <a:t> </a:t>
              </a:r>
              <a:r>
                <a:rPr lang="en-US" kern="0" spc="-60" dirty="0">
                  <a:solidFill>
                    <a:srgbClr val="FFFFFF"/>
                  </a:solidFill>
                  <a:cs typeface="Segoe UI Semibold" panose="020B0702040204020203" pitchFamily="34" charset="0"/>
                </a:rPr>
                <a:t>work on your users’ devices</a:t>
              </a:r>
            </a:p>
          </p:txBody>
        </p:sp>
        <p:sp>
          <p:nvSpPr>
            <p:cNvPr id="201" name="Rectangle 200"/>
            <p:cNvSpPr/>
            <p:nvPr/>
          </p:nvSpPr>
          <p:spPr bwMode="auto">
            <a:xfrm>
              <a:off x="6095683" y="5334000"/>
              <a:ext cx="2926080" cy="1516063"/>
            </a:xfrm>
            <a:prstGeom prst="rect">
              <a:avLst/>
            </a:prstGeom>
            <a:solidFill>
              <a:srgbClr val="442359"/>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Reach more users</a:t>
              </a:r>
            </a:p>
          </p:txBody>
        </p:sp>
        <p:pic>
          <p:nvPicPr>
            <p:cNvPr id="213" name="Picture 212"/>
            <p:cNvPicPr>
              <a:picLocks noChangeAspect="1"/>
            </p:cNvPicPr>
            <p:nvPr/>
          </p:nvPicPr>
          <p:blipFill>
            <a:blip r:embed="rId5">
              <a:biLevel thresh="25000"/>
            </a:blip>
            <a:stretch>
              <a:fillRect/>
            </a:stretch>
          </p:blipFill>
          <p:spPr>
            <a:xfrm>
              <a:off x="6271067" y="1512867"/>
              <a:ext cx="812800" cy="812800"/>
            </a:xfrm>
            <a:prstGeom prst="rect">
              <a:avLst/>
            </a:prstGeom>
          </p:spPr>
        </p:pic>
      </p:grpSp>
      <p:grpSp>
        <p:nvGrpSpPr>
          <p:cNvPr id="7" name="Group 6"/>
          <p:cNvGrpSpPr/>
          <p:nvPr/>
        </p:nvGrpSpPr>
        <p:grpSpPr>
          <a:xfrm>
            <a:off x="9022080" y="1371600"/>
            <a:ext cx="2926080" cy="5478463"/>
            <a:chOff x="9022080" y="1371600"/>
            <a:chExt cx="2926080" cy="5478463"/>
          </a:xfrm>
        </p:grpSpPr>
        <p:sp>
          <p:nvSpPr>
            <p:cNvPr id="191" name="Rectangle 190"/>
            <p:cNvSpPr/>
            <p:nvPr/>
          </p:nvSpPr>
          <p:spPr bwMode="auto">
            <a:xfrm>
              <a:off x="9022080" y="1371600"/>
              <a:ext cx="2926080" cy="3962400"/>
            </a:xfrm>
            <a:prstGeom prst="rect">
              <a:avLst/>
            </a:prstGeom>
            <a:solidFill>
              <a:srgbClr val="5C2D91"/>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37160" tIns="182880" rIns="13716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kern="0" dirty="0">
                <a:gradFill>
                  <a:gsLst>
                    <a:gs pos="0">
                      <a:srgbClr val="FFFFFF"/>
                    </a:gs>
                    <a:gs pos="100000">
                      <a:srgbClr val="FFFFFF"/>
                    </a:gs>
                  </a:gsLst>
                  <a:lin ang="5400000" scaled="0"/>
                </a:gradFill>
                <a:cs typeface="Segoe UI Semibold" panose="020B0702040204020203" pitchFamily="34" charset="0"/>
              </a:endParaRPr>
            </a:p>
            <a:p>
              <a:pPr defTabSz="932472" fontAlgn="base">
                <a:spcBef>
                  <a:spcPct val="0"/>
                </a:spcBef>
                <a:spcAft>
                  <a:spcPct val="0"/>
                </a:spcAft>
                <a:defRPr/>
              </a:pPr>
              <a:endParaRPr lang="en-US" kern="0" dirty="0">
                <a:gradFill>
                  <a:gsLst>
                    <a:gs pos="0">
                      <a:srgbClr val="FFFFFF"/>
                    </a:gs>
                    <a:gs pos="100000">
                      <a:srgbClr val="FFFFFF"/>
                    </a:gs>
                  </a:gsLst>
                  <a:lin ang="5400000" scaled="0"/>
                </a:gradFill>
                <a:cs typeface="Segoe UI Semibold" panose="020B0702040204020203" pitchFamily="34" charset="0"/>
              </a:endParaRPr>
            </a:p>
            <a:p>
              <a:pPr defTabSz="932472" fontAlgn="base">
                <a:spcBef>
                  <a:spcPct val="0"/>
                </a:spcBef>
                <a:spcAft>
                  <a:spcPct val="0"/>
                </a:spcAft>
                <a:defRPr/>
              </a:pPr>
              <a:endParaRPr lang="en-US" kern="0" dirty="0">
                <a:gradFill>
                  <a:gsLst>
                    <a:gs pos="0">
                      <a:srgbClr val="FFFFFF"/>
                    </a:gs>
                    <a:gs pos="100000">
                      <a:srgbClr val="FFFFFF"/>
                    </a:gs>
                  </a:gsLst>
                  <a:lin ang="5400000" scaled="0"/>
                </a:gradFill>
                <a:cs typeface="Segoe UI Semibold" panose="020B0702040204020203" pitchFamily="34" charset="0"/>
              </a:endParaRPr>
            </a:p>
            <a:p>
              <a:pPr defTabSz="932472" fontAlgn="base">
                <a:spcBef>
                  <a:spcPct val="0"/>
                </a:spcBef>
                <a:spcAft>
                  <a:spcPct val="0"/>
                </a:spcAft>
                <a:defRPr/>
              </a:pPr>
              <a:endParaRPr lang="en-US" kern="0" dirty="0">
                <a:gradFill>
                  <a:gsLst>
                    <a:gs pos="0">
                      <a:srgbClr val="FFFFFF"/>
                    </a:gs>
                    <a:gs pos="100000">
                      <a:srgbClr val="FFFFFF"/>
                    </a:gs>
                  </a:gsLst>
                  <a:lin ang="5400000" scaled="0"/>
                </a:gradFill>
                <a:cs typeface="Segoe UI Semibold" panose="020B0702040204020203" pitchFamily="34" charset="0"/>
              </a:endParaRPr>
            </a:p>
            <a:p>
              <a:pPr defTabSz="932472" fontAlgn="base">
                <a:spcBef>
                  <a:spcPct val="0"/>
                </a:spcBef>
                <a:spcAft>
                  <a:spcPct val="0"/>
                </a:spcAft>
                <a:defRPr/>
              </a:pPr>
              <a:r>
                <a:rPr lang="en-US" kern="0" spc="-40" dirty="0">
                  <a:gradFill>
                    <a:gsLst>
                      <a:gs pos="0">
                        <a:srgbClr val="FFFFFF"/>
                      </a:gs>
                      <a:gs pos="100000">
                        <a:srgbClr val="FFFFFF"/>
                      </a:gs>
                    </a:gsLst>
                    <a:lin ang="5400000" scaled="0"/>
                  </a:gradFill>
                  <a:cs typeface="Segoe UI Semibold" panose="020B0702040204020203" pitchFamily="34" charset="0"/>
                </a:rPr>
                <a:t>Focus on innovation, spend less time fixing bugs,</a:t>
              </a:r>
              <a:r>
                <a:rPr lang="en-US" kern="0" dirty="0">
                  <a:gradFill>
                    <a:gsLst>
                      <a:gs pos="0">
                        <a:srgbClr val="FFFFFF"/>
                      </a:gs>
                      <a:gs pos="100000">
                        <a:srgbClr val="FFFFFF"/>
                      </a:gs>
                    </a:gsLst>
                    <a:lin ang="5400000" scaled="0"/>
                  </a:gradFill>
                  <a:cs typeface="Segoe UI Semibold" panose="020B0702040204020203" pitchFamily="34" charset="0"/>
                </a:rPr>
                <a:t> and more time creating value.</a:t>
              </a:r>
            </a:p>
          </p:txBody>
        </p:sp>
        <p:sp>
          <p:nvSpPr>
            <p:cNvPr id="196" name="Rectangle 195"/>
            <p:cNvSpPr/>
            <p:nvPr/>
          </p:nvSpPr>
          <p:spPr bwMode="auto">
            <a:xfrm>
              <a:off x="9022080" y="5334000"/>
              <a:ext cx="2926080" cy="1516063"/>
            </a:xfrm>
            <a:prstGeom prst="rect">
              <a:avLst/>
            </a:prstGeom>
            <a:solidFill>
              <a:srgbClr val="442359"/>
            </a:solidFill>
            <a:ln w="9525" cap="flat" cmpd="sng" algn="ctr">
              <a:solidFill>
                <a:srgbClr val="7549A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0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Build new features</a:t>
              </a:r>
              <a:endParaRPr lang="en-US" sz="2000"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pic>
          <p:nvPicPr>
            <p:cNvPr id="214" name="Picture 213"/>
            <p:cNvPicPr>
              <a:picLocks noChangeAspect="1"/>
            </p:cNvPicPr>
            <p:nvPr/>
          </p:nvPicPr>
          <p:blipFill>
            <a:blip r:embed="rId6">
              <a:biLevel thresh="25000"/>
            </a:blip>
            <a:stretch>
              <a:fillRect/>
            </a:stretch>
          </p:blipFill>
          <p:spPr>
            <a:xfrm>
              <a:off x="9196870" y="1501297"/>
              <a:ext cx="889000" cy="927100"/>
            </a:xfrm>
            <a:prstGeom prst="rect">
              <a:avLst/>
            </a:prstGeom>
          </p:spPr>
        </p:pic>
      </p:grpSp>
    </p:spTree>
    <p:extLst>
      <p:ext uri="{BB962C8B-B14F-4D97-AF65-F5344CB8AC3E}">
        <p14:creationId xmlns:p14="http://schemas.microsoft.com/office/powerpoint/2010/main" val="67605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DevelopConnectedAppsUsingAzureandXamarin_hig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6778510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8-50032_Cloud_App_Development_&amp;_Data_Group_Template">
  <a:themeElements>
    <a:clrScheme name="Cloud App Development &amp; Data Group">
      <a:dk1>
        <a:srgbClr val="323232"/>
      </a:dk1>
      <a:lt1>
        <a:srgbClr val="FFFFFF"/>
      </a:lt1>
      <a:dk2>
        <a:srgbClr val="004B1C"/>
      </a:dk2>
      <a:lt2>
        <a:srgbClr val="EAEAEA"/>
      </a:lt2>
      <a:accent1>
        <a:srgbClr val="92D050"/>
      </a:accent1>
      <a:accent2>
        <a:srgbClr val="004B1C"/>
      </a:accent2>
      <a:accent3>
        <a:srgbClr val="00BCF2"/>
      </a:accent3>
      <a:accent4>
        <a:srgbClr val="00188F"/>
      </a:accent4>
      <a:accent5>
        <a:srgbClr val="107C10"/>
      </a:accent5>
      <a:accent6>
        <a:srgbClr val="E81123"/>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_App_Development_&amp;_Data_group_Template_v03.potx" id="{4CB2B529-C990-4031-9476-6BEBDA45EABB}" vid="{86485137-1910-4E0C-9E8B-A116BF872D95}"/>
    </a:ext>
  </a:extLst>
</a:theme>
</file>

<file path=ppt/theme/theme2.xml><?xml version="1.0" encoding="utf-8"?>
<a:theme xmlns:a="http://schemas.openxmlformats.org/drawingml/2006/main" name="1_Template (March 2016)">
  <a:themeElements>
    <a:clrScheme name="Custom 1">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1374</Words>
  <Application>Microsoft Office PowerPoint</Application>
  <PresentationFormat>Widescreen</PresentationFormat>
  <Paragraphs>140</Paragraphs>
  <Slides>8</Slides>
  <Notes>6</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vt:i4>
      </vt:variant>
    </vt:vector>
  </HeadingPairs>
  <TitlesOfParts>
    <vt:vector size="21" baseType="lpstr">
      <vt:lpstr>Arial</vt:lpstr>
      <vt:lpstr>Calibri</vt:lpstr>
      <vt:lpstr>Consolas</vt:lpstr>
      <vt:lpstr>Helvetica Neue</vt:lpstr>
      <vt:lpstr>Open Sans</vt:lpstr>
      <vt:lpstr>Segoe UI</vt:lpstr>
      <vt:lpstr>Segoe UI Light</vt:lpstr>
      <vt:lpstr>Segoe UI Semibold</vt:lpstr>
      <vt:lpstr>Segoe UI Semilight</vt:lpstr>
      <vt:lpstr>Symbol</vt:lpstr>
      <vt:lpstr>Wingdings</vt:lpstr>
      <vt:lpstr>8-50032_Cloud_App_Development_&amp;_Data_Group_Template</vt:lpstr>
      <vt:lpstr>1_Template (March 2016)</vt:lpstr>
      <vt:lpstr>PowerPoint Presentation</vt:lpstr>
      <vt:lpstr>Xamarin’s unique approach  Efficiency through shared code</vt:lpstr>
      <vt:lpstr>More apps faster</vt:lpstr>
      <vt:lpstr>Truly native cross-platform solution</vt:lpstr>
      <vt:lpstr>Differentiated Xamarin value proposition</vt:lpstr>
      <vt:lpstr>Microsoft’s end-to-end Mobile DevOps solution</vt:lpstr>
      <vt:lpstr>Mobile DevOps 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Anusha Sethuraman</dc:creator>
  <cp:lastModifiedBy>Hoag, Scott</cp:lastModifiedBy>
  <cp:revision>3</cp:revision>
  <dcterms:created xsi:type="dcterms:W3CDTF">2017-02-23T18:26:50Z</dcterms:created>
  <dcterms:modified xsi:type="dcterms:W3CDTF">2017-04-18T16:57:56Z</dcterms:modified>
</cp:coreProperties>
</file>